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f7188b797d54ef1" /><Relationship Type="http://schemas.openxmlformats.org/officeDocument/2006/relationships/extended-properties" Target="/docProps/app.xml" Id="Rd8cc4463e1cb4b5a" /><Relationship Type="http://schemas.openxmlformats.org/officeDocument/2006/relationships/officeDocument" Target="/ppt/presentation.xml" Id="R20f1ce804f494fd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634261c05a54097"/>
  </p:sldMasterIdLst>
  <p:notesMasterIdLst>
    <p:notesMasterId xmlns:r="http://schemas.openxmlformats.org/officeDocument/2006/relationships" r:id="Rd56ddda785ca44ac"/>
  </p:notesMasterIdLst>
  <p:sldIdLst>
    <p:sldId xmlns:r="http://schemas.openxmlformats.org/officeDocument/2006/relationships" id="256" r:id="Rf371b4038e9d4586"/>
    <p:sldId xmlns:r="http://schemas.openxmlformats.org/officeDocument/2006/relationships" id="257" r:id="R763402f8c8c84a42"/>
    <p:sldId xmlns:r="http://schemas.openxmlformats.org/officeDocument/2006/relationships" id="258" r:id="R2ddfded4ba2c4327"/>
    <p:sldId xmlns:r="http://schemas.openxmlformats.org/officeDocument/2006/relationships" id="259" r:id="R7e6f549a367e4ae1"/>
    <p:sldId xmlns:r="http://schemas.openxmlformats.org/officeDocument/2006/relationships" id="260" r:id="R6d042c048c6f4999"/>
    <p:sldId xmlns:r="http://schemas.openxmlformats.org/officeDocument/2006/relationships" id="261" r:id="R35c7a8c0b2de44f8"/>
    <p:sldId xmlns:r="http://schemas.openxmlformats.org/officeDocument/2006/relationships" id="262" r:id="R6c412bbbfca34e34"/>
    <p:sldId xmlns:r="http://schemas.openxmlformats.org/officeDocument/2006/relationships" id="263" r:id="Rbdac5b4ea3c54ac8"/>
    <p:sldId xmlns:r="http://schemas.openxmlformats.org/officeDocument/2006/relationships" id="264" r:id="R273942d523854006"/>
    <p:sldId xmlns:r="http://schemas.openxmlformats.org/officeDocument/2006/relationships" id="265" r:id="R497c3956426d4145"/>
    <p:sldId xmlns:r="http://schemas.openxmlformats.org/officeDocument/2006/relationships" id="266" r:id="R12237fb8bfe543ae"/>
    <p:sldId xmlns:r="http://schemas.openxmlformats.org/officeDocument/2006/relationships" id="267" r:id="R2947178ab4d8494d"/>
    <p:sldId xmlns:r="http://schemas.openxmlformats.org/officeDocument/2006/relationships" id="268" r:id="Rc6b2736e3b2e4c8b"/>
    <p:sldId xmlns:r="http://schemas.openxmlformats.org/officeDocument/2006/relationships" id="269" r:id="Rf5cbe58f482540db"/>
    <p:sldId xmlns:r="http://schemas.openxmlformats.org/officeDocument/2006/relationships" id="270" r:id="R5ee22e1d5d054f34"/>
    <p:sldId xmlns:r="http://schemas.openxmlformats.org/officeDocument/2006/relationships" id="271" r:id="R0ec6f36c1c154a4c"/>
    <p:sldId xmlns:r="http://schemas.openxmlformats.org/officeDocument/2006/relationships" id="272" r:id="R8ffca8e2f90e451f"/>
    <p:sldId xmlns:r="http://schemas.openxmlformats.org/officeDocument/2006/relationships" id="273" r:id="Rd165ebf755824fef"/>
    <p:sldId xmlns:r="http://schemas.openxmlformats.org/officeDocument/2006/relationships" id="274" r:id="R2c5b5e7b6e834ad0"/>
    <p:sldId xmlns:r="http://schemas.openxmlformats.org/officeDocument/2006/relationships" id="275" r:id="R796439039753410a"/>
    <p:sldId xmlns:r="http://schemas.openxmlformats.org/officeDocument/2006/relationships" id="276" r:id="R3bdd8f204c9e482f"/>
    <p:sldId xmlns:r="http://schemas.openxmlformats.org/officeDocument/2006/relationships" id="277" r:id="Rb09b54525a5d4851"/>
    <p:sldId xmlns:r="http://schemas.openxmlformats.org/officeDocument/2006/relationships" id="278" r:id="R4e4c1b3940bd4ec2"/>
    <p:sldId xmlns:r="http://schemas.openxmlformats.org/officeDocument/2006/relationships" id="279" r:id="R4cdadba774f9476c"/>
    <p:sldId xmlns:r="http://schemas.openxmlformats.org/officeDocument/2006/relationships" id="280" r:id="R87300d7817ff4aa4"/>
    <p:sldId xmlns:r="http://schemas.openxmlformats.org/officeDocument/2006/relationships" id="281" r:id="Rd541fd6b0bd343f3"/>
    <p:sldId xmlns:r="http://schemas.openxmlformats.org/officeDocument/2006/relationships" id="282" r:id="R29d9492a7e8a49d4"/>
    <p:sldId xmlns:r="http://schemas.openxmlformats.org/officeDocument/2006/relationships" id="283" r:id="R3a07d6c8443746c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a51d54f4b8e490f" /><Relationship Type="http://schemas.openxmlformats.org/officeDocument/2006/relationships/slideMaster" Target="/ppt/slideMasters/slideMaster1.xml" Id="R2634261c05a54097" /><Relationship Type="http://schemas.openxmlformats.org/officeDocument/2006/relationships/notesMaster" Target="/ppt/notesMasters/notesMaster1.xml" Id="Rd56ddda785ca44ac" /><Relationship Type="http://schemas.openxmlformats.org/officeDocument/2006/relationships/presProps" Target="/ppt/presProps.xml" Id="R388abf0938954071" /><Relationship Type="http://schemas.openxmlformats.org/officeDocument/2006/relationships/tableStyles" Target="/ppt/tableStyles.xml" Id="R40471054dd094629" /><Relationship Type="http://schemas.openxmlformats.org/officeDocument/2006/relationships/slide" Target="/ppt/slides/slide1.xml" Id="Rf371b4038e9d4586" /><Relationship Type="http://schemas.openxmlformats.org/officeDocument/2006/relationships/slide" Target="/ppt/slides/slide2.xml" Id="R763402f8c8c84a42" /><Relationship Type="http://schemas.openxmlformats.org/officeDocument/2006/relationships/slide" Target="/ppt/slides/slide3.xml" Id="R2ddfded4ba2c4327" /><Relationship Type="http://schemas.openxmlformats.org/officeDocument/2006/relationships/slide" Target="/ppt/slides/slide4.xml" Id="R7e6f549a367e4ae1" /><Relationship Type="http://schemas.openxmlformats.org/officeDocument/2006/relationships/slide" Target="/ppt/slides/slide5.xml" Id="R6d042c048c6f4999" /><Relationship Type="http://schemas.openxmlformats.org/officeDocument/2006/relationships/slide" Target="/ppt/slides/slide6.xml" Id="R35c7a8c0b2de44f8" /><Relationship Type="http://schemas.openxmlformats.org/officeDocument/2006/relationships/slide" Target="/ppt/slides/slide7.xml" Id="R6c412bbbfca34e34" /><Relationship Type="http://schemas.openxmlformats.org/officeDocument/2006/relationships/slide" Target="/ppt/slides/slide8.xml" Id="Rbdac5b4ea3c54ac8" /><Relationship Type="http://schemas.openxmlformats.org/officeDocument/2006/relationships/slide" Target="/ppt/slides/slide9.xml" Id="R273942d523854006" /><Relationship Type="http://schemas.openxmlformats.org/officeDocument/2006/relationships/slide" Target="/ppt/slides/slide10.xml" Id="R497c3956426d4145" /><Relationship Type="http://schemas.openxmlformats.org/officeDocument/2006/relationships/slide" Target="/ppt/slides/slide11.xml" Id="R12237fb8bfe543ae" /><Relationship Type="http://schemas.openxmlformats.org/officeDocument/2006/relationships/slide" Target="/ppt/slides/slide12.xml" Id="R2947178ab4d8494d" /><Relationship Type="http://schemas.openxmlformats.org/officeDocument/2006/relationships/slide" Target="/ppt/slides/slide13.xml" Id="Rc6b2736e3b2e4c8b" /><Relationship Type="http://schemas.openxmlformats.org/officeDocument/2006/relationships/slide" Target="/ppt/slides/slide14.xml" Id="Rf5cbe58f482540db" /><Relationship Type="http://schemas.openxmlformats.org/officeDocument/2006/relationships/slide" Target="/ppt/slides/slide15.xml" Id="R5ee22e1d5d054f34" /><Relationship Type="http://schemas.openxmlformats.org/officeDocument/2006/relationships/slide" Target="/ppt/slides/slide16.xml" Id="R0ec6f36c1c154a4c" /><Relationship Type="http://schemas.openxmlformats.org/officeDocument/2006/relationships/slide" Target="/ppt/slides/slide17.xml" Id="R8ffca8e2f90e451f" /><Relationship Type="http://schemas.openxmlformats.org/officeDocument/2006/relationships/slide" Target="/ppt/slides/slide18.xml" Id="Rd165ebf755824fef" /><Relationship Type="http://schemas.openxmlformats.org/officeDocument/2006/relationships/slide" Target="/ppt/slides/slide19.xml" Id="R2c5b5e7b6e834ad0" /><Relationship Type="http://schemas.openxmlformats.org/officeDocument/2006/relationships/slide" Target="/ppt/slides/slide20.xml" Id="R796439039753410a" /><Relationship Type="http://schemas.openxmlformats.org/officeDocument/2006/relationships/slide" Target="/ppt/slides/slide21.xml" Id="R3bdd8f204c9e482f" /><Relationship Type="http://schemas.openxmlformats.org/officeDocument/2006/relationships/slide" Target="/ppt/slides/slide22.xml" Id="Rb09b54525a5d4851" /><Relationship Type="http://schemas.openxmlformats.org/officeDocument/2006/relationships/slide" Target="/ppt/slides/slide23.xml" Id="R4e4c1b3940bd4ec2" /><Relationship Type="http://schemas.openxmlformats.org/officeDocument/2006/relationships/slide" Target="/ppt/slides/slide24.xml" Id="R4cdadba774f9476c" /><Relationship Type="http://schemas.openxmlformats.org/officeDocument/2006/relationships/slide" Target="/ppt/slides/slide25.xml" Id="R87300d7817ff4aa4" /><Relationship Type="http://schemas.openxmlformats.org/officeDocument/2006/relationships/slide" Target="/ppt/slides/slide26.xml" Id="Rd541fd6b0bd343f3" /><Relationship Type="http://schemas.openxmlformats.org/officeDocument/2006/relationships/slide" Target="/ppt/slides/slide27.xml" Id="R29d9492a7e8a49d4" /><Relationship Type="http://schemas.openxmlformats.org/officeDocument/2006/relationships/slide" Target="/ppt/slides/slide28.xml" Id="R3a07d6c8443746c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4d3745610bf4ce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a3acde8ebe74380" /><Relationship Type="http://schemas.openxmlformats.org/officeDocument/2006/relationships/notesMaster" Target="/ppt/notesMasters/notesMaster1.xml" Id="R5d434ee8a50a49a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c64b769b73a4e5e" /><Relationship Type="http://schemas.openxmlformats.org/officeDocument/2006/relationships/notesMaster" Target="/ppt/notesMasters/notesMaster1.xml" Id="R88d464e66367422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5cb529e68374d17" /><Relationship Type="http://schemas.openxmlformats.org/officeDocument/2006/relationships/notesMaster" Target="/ppt/notesMasters/notesMaster1.xml" Id="R09fa19a2e90e410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1bdb6f0e2b84a6e" /><Relationship Type="http://schemas.openxmlformats.org/officeDocument/2006/relationships/notesMaster" Target="/ppt/notesMasters/notesMaster1.xml" Id="R2f7ea4e9cfce4c4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a3a43868f6043bd" /><Relationship Type="http://schemas.openxmlformats.org/officeDocument/2006/relationships/notesMaster" Target="/ppt/notesMasters/notesMaster1.xml" Id="R49f9936cc2c64e9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6a6cd8b80d543d3" /><Relationship Type="http://schemas.openxmlformats.org/officeDocument/2006/relationships/notesMaster" Target="/ppt/notesMasters/notesMaster1.xml" Id="Ra560c22953ca434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45d6bad0c09464e" /><Relationship Type="http://schemas.openxmlformats.org/officeDocument/2006/relationships/notesMaster" Target="/ppt/notesMasters/notesMaster1.xml" Id="R7d8949d9d9c5435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5c098a2d5c7470d" /><Relationship Type="http://schemas.openxmlformats.org/officeDocument/2006/relationships/notesMaster" Target="/ppt/notesMasters/notesMaster1.xml" Id="R285a02faa0e5405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bc954929912466a" /><Relationship Type="http://schemas.openxmlformats.org/officeDocument/2006/relationships/notesMaster" Target="/ppt/notesMasters/notesMaster1.xml" Id="Rb6920bc04867476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8ec74203c65489e" /><Relationship Type="http://schemas.openxmlformats.org/officeDocument/2006/relationships/notesMaster" Target="/ppt/notesMasters/notesMaster1.xml" Id="Rbf481621e9184e8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c95fbb30df1492b" /><Relationship Type="http://schemas.openxmlformats.org/officeDocument/2006/relationships/notesMaster" Target="/ppt/notesMasters/notesMaster1.xml" Id="R39e919c67eac4d0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7bc078874924022" /><Relationship Type="http://schemas.openxmlformats.org/officeDocument/2006/relationships/notesMaster" Target="/ppt/notesMasters/notesMaster1.xml" Id="Re30880ff0ece406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e74c38c8da8419f" /><Relationship Type="http://schemas.openxmlformats.org/officeDocument/2006/relationships/notesMaster" Target="/ppt/notesMasters/notesMaster1.xml" Id="R21c00c5b9368472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1015a4abbd2a4bcc" /><Relationship Type="http://schemas.openxmlformats.org/officeDocument/2006/relationships/notesMaster" Target="/ppt/notesMasters/notesMaster1.xml" Id="R0487d1b84fc44e5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7b5cff41978e43c1" /><Relationship Type="http://schemas.openxmlformats.org/officeDocument/2006/relationships/notesMaster" Target="/ppt/notesMasters/notesMaster1.xml" Id="Ra104f2b5f267409a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e174030ad954ddb" /><Relationship Type="http://schemas.openxmlformats.org/officeDocument/2006/relationships/notesMaster" Target="/ppt/notesMasters/notesMaster1.xml" Id="R65ab19d030d94b2d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c0ecdcbea35c4e8d" /><Relationship Type="http://schemas.openxmlformats.org/officeDocument/2006/relationships/notesMaster" Target="/ppt/notesMasters/notesMaster1.xml" Id="Rfe5526106a7d49af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8415b757ff824099" /><Relationship Type="http://schemas.openxmlformats.org/officeDocument/2006/relationships/notesMaster" Target="/ppt/notesMasters/notesMaster1.xml" Id="R9949b87e82be46fb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1959b0eb4bae46b3" /><Relationship Type="http://schemas.openxmlformats.org/officeDocument/2006/relationships/notesMaster" Target="/ppt/notesMasters/notesMaster1.xml" Id="Rd7192e1b58c1431e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1fade26a901145a8" /><Relationship Type="http://schemas.openxmlformats.org/officeDocument/2006/relationships/notesMaster" Target="/ppt/notesMasters/notesMaster1.xml" Id="R0d938f59cc9c4a9a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f97ef5e803c5434f" /><Relationship Type="http://schemas.openxmlformats.org/officeDocument/2006/relationships/notesMaster" Target="/ppt/notesMasters/notesMaster1.xml" Id="R87633669e01540ed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447e2577926b456e" /><Relationship Type="http://schemas.openxmlformats.org/officeDocument/2006/relationships/notesMaster" Target="/ppt/notesMasters/notesMaster1.xml" Id="R55532b6d2ea74739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b2c0796d748f4f2e" /><Relationship Type="http://schemas.openxmlformats.org/officeDocument/2006/relationships/notesMaster" Target="/ppt/notesMasters/notesMaster1.xml" Id="Rc8e00e559573458e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074fa43c1e434419" /><Relationship Type="http://schemas.openxmlformats.org/officeDocument/2006/relationships/notesMaster" Target="/ppt/notesMasters/notesMaster1.xml" Id="Rad80eb41c1534e08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1955d01db30a49b6" /><Relationship Type="http://schemas.openxmlformats.org/officeDocument/2006/relationships/notesMaster" Target="/ppt/notesMasters/notesMaster1.xml" Id="R0f032ebac9694dc3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c88420648a26452b" /><Relationship Type="http://schemas.openxmlformats.org/officeDocument/2006/relationships/notesMaster" Target="/ppt/notesMasters/notesMaster1.xml" Id="Rd91421b8b98a4934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61f18a1acaa8492e" /><Relationship Type="http://schemas.openxmlformats.org/officeDocument/2006/relationships/notesMaster" Target="/ppt/notesMasters/notesMaster1.xml" Id="Reba91038bfd041a3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f50c1a920e1342a9" /><Relationship Type="http://schemas.openxmlformats.org/officeDocument/2006/relationships/notesMaster" Target="/ppt/notesMasters/notesMaster1.xml" Id="R8fcf65f16d6c424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在 Credo 的展台上，有一块透明罩子下面的电路板。两根黑色的光纤引出线接在板上，连接处能看到蓝紫色的光。旁边的屏幕上，密密麻麻排着上千个通道的位置。工程师给我的一个数字是，单个通道大约一点六吉比特每秒。这个速率放在今天的数据中心里，其实很低。但把它们并起来，整条连接就到了每个方向一点六太比特每秒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同一天，另一场演讲正在讨论四百四十八 G 的电通道。一个方向把每条通道推得越来越快，另一个方向把通道做得越来越多。这两件事放在一起，特别适合从系统角度想一想。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欢迎收听系统边界，System Boundary。我是 Zach，本期使用我授权的 V2 合成声音。今天把 OCP 首日的几场演讲和展会观察连起来讲。页面下方有配套幻灯片和现场照片，可以跟着音频翻页。我们先看推理机架怎样组织，再看电和光的连接，最后回到内存，以及这些东西该怎样做验证。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来源：现场 P19、P23、P31；三组 session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Astera Labs 这场演讲，题目是 Bring Your Own XPU。它面向的，是希望把自己的计算芯片放进一个可扩展系统的团队。Astera 的产品从重定时器、PCIe 交换芯片，到 CXL 内存连接和管理软件，覆盖的是计算芯片周围那些必须配合工作的部分。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现场的机架图，把计算托盘、交换 fabric、内存资源和连接托盘分开。这样做的一个实际好处，是计算芯片和互连的更新节奏可以不同。换一代计算芯片，不一定要求所有资源都跟着重新设计。反过来，系统需要更多外部内存或更远的连接时，也可以先调整对应部分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但开放机架真正给设计团队出的题，是先想清楚扩展目标。假设我们有一张推理卡，现在跑不下更长的上下文。原因可能是本地内存容量不足，也可能是内存带宽跟不上，还有可能是多卡之间搬数据太慢。三种情况需要的系统完全不同。把它们都写成需要扩展，很容易在后面的接口选择上走偏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所以我看这张图时，最想补上的，是每一条路径上的数据类型。模型权重在哪里，临时激活在哪里，KV cache 在哪里，哪个阶段会跨卡通信。位置画清楚以后，才有办法判断交换芯片的端口和外部内存到底值不值得加。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来源：OCP1-09、OCP1-13；S08</a:t>
            </a:r>
          </a:p>
          <a:p xmlns:a="http://schemas.openxmlformats.org/drawingml/2006/main">
            <a:r>
              <a:t>[S08] Astera Labs｜产品与机架级互连平台</a:t>
            </a:r>
          </a:p>
          <a:p xmlns:a="http://schemas.openxmlformats.org/drawingml/2006/main">
            <a:r>
              <a:t>https://www.asteralabs.com/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在具体实现上，Astera 展示了 Scorpio X 系列的三百二十 lane PCIe 六代交换能力，以及多计算单元组成的机架方案。通道数量很醒目，不过有用的吞吐最终还要通过软件和拓扑兑现。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举个工程上的例子。如果两个加速器能直接做点对点的数据传输，路径就可能绕开主机内存。可是这个可能，取决于设备、平台固件和软件栈是否真的支持相应事务。即使两台设备都标着同一代 PCIe，应用能用到的路径也不一定一样。再往上，还有流控、队列深度，以及请求和返回经过的交换层数。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当系统里只有一条流量时，峰值带宽通常不难测。多个计算单元同时交换激活，或者同时迁移 KV cache，热点就会出现。我们需要知道最慢的那一小部分请求被拖了多久，因为推理服务的体验经常由尾延迟决定。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这也是 Astera 把 COSMOS 这类管理软件和芯片放在一起介绍的原因。链路训练、健康状态、拓扑发现和出错后的定位，都会消耗系统工程时间。对要做完整产品的团队，供应商能提供多清楚的可观测性，和端口本身的性能同样值得评估。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来源：现场 P33–42；S08</a:t>
            </a:r>
          </a:p>
          <a:p xmlns:a="http://schemas.openxmlformats.org/drawingml/2006/main">
            <a:r>
              <a:t>[S08] Astera Labs｜产品与机架级互连平台</a:t>
            </a:r>
          </a:p>
          <a:p xmlns:a="http://schemas.openxmlformats.org/drawingml/2006/main">
            <a:r>
              <a:t>https://www.asteralabs.com/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这场演讲里，和推理负载联系最紧的，是 Hypercast 和网络内计算。理解它们，可以从混合专家模型开始。一个 token 经过路由后，会送给选中的专家。专家分布在不同计算单元时，数据就要跨互连分发。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如果同一份数据需要发给多个目标，源端重复发送会占用额外带宽。Hypercast 提供有选择的多播能力，让 fabric 承担一部分复制和分发。另一边，多个节点的结果需要合并时，就出现归约。网络内计算希望把某些归约操作放到通信路径上，减少数据来回搬运。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这里最有意思的，是交换 fabric 开始理解常见的通信形状。一对多和多对一，原来只是应用软件的行为，现在可以在互连里得到专门支持。当然，收益跟负载关系很大。专家选择很稀疏、目标高度集中，或者计算与通信能够充分重叠时，结果都会不同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因此，评估这类平台时，我会先准备几种真实的通信矩阵。单模型多卡、专家并行、预填充与解码分离，各自测一遍。然后保留相同计算任务和数据规模，对比通信耗时、拥塞程度，以及一条链路恢复时业务损失了多少工作。这样得到的结论，能直接进入架构预算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来源：OCP1-05、OCP1-07；S08</a:t>
            </a:r>
          </a:p>
          <a:p xmlns:a="http://schemas.openxmlformats.org/drawingml/2006/main">
            <a:r>
              <a:t>[S08] Astera Labs｜产品与机架级互连平台</a:t>
            </a:r>
          </a:p>
          <a:p xmlns:a="http://schemas.openxmlformats.org/drawingml/2006/main">
            <a:r>
              <a:t>https://www.asteralabs.com/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展台上的 Leo CXL 方案，把刚才的机架问题进一步落到了 KV cache。长上下文推理需要保存越来越多的历史状态，外部内存可以提供容量，但每次访问都要经过具体的链路。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我们可以设想一个分层系统。当前 token 经常访问的数据，留在计算器件附近。访问较少的历史片段放到外部容量层，提前预取或按需调入。这个方案好不好，取决于访问的时间规律。命中率提高一点，可能省下很多链路往返。预取判断失误，又会把带宽浪费在暂时用不到的数据上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所以外部 KV cache 的评估，需要同时测容量和时间。增加容量后能接纳多少并发，首个 token 的等待有没有增加，长请求会不会挤压短请求，以及多个任务同时迁移时会不会造成队头阻塞。软件的数据放置策略，要和硬件接口一起看。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Astera 这一组材料给我的启发是，推理卡扩到机架以后，产品边界确实会变大。计算芯片之外，内存层级、通信库和管理软件都变成性能的一部分。接下来 OIF 的演讲，则把镜头拉到一条连接本身，看看速率继续提高时，电通道会发生什么。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来源：现场 P41–42；S08</a:t>
            </a:r>
          </a:p>
          <a:p xmlns:a="http://schemas.openxmlformats.org/drawingml/2006/main">
            <a:r>
              <a:t>[S08] Astera Labs｜产品与机架级互连平台</a:t>
            </a:r>
          </a:p>
          <a:p xmlns:a="http://schemas.openxmlformats.org/drawingml/2006/main">
            <a:r>
              <a:t>https://www.asteralabs.com/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OIF 这组分享有三位讲者。TE 从连接器和物理结构切入，Cisco 关注系统通道，Broadcom 讨论调制和接收机。把三个视角放在一起，才能理解四百四十八 G 每 lane 为什么难。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先说一个最基本的区别。同样的数据率，封装附近的短连接，和穿过一段主板再经过连接器的连接，承受的损耗、反射和串扰完全不同。OIF 用 XSR、VSR、MR、LR，以及 Linear 等应用类别组织这些讨论。它们帮助行业对齐不同距离和位置上的要求，具体接口协议还在持续推进。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现在公开的 VSR 工作目标里，可以看到至少两百毫米的主机走线、二十毫米的模块走线和一个连接器。这个描述很有价值，因为它把一个抽象的高速接口，变成了可搭建、可仿真、可测量的通道。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对芯片团队来说，选 SerDes 之前最好就把这条通道画出来。封装逃线有多长，过几个过孔，连接器怎样放，温度覆盖多大范围。短距离接口的低功耗优势，来自通道真的足够短、足够可控。只有名称叫短距，实际走线却很复杂，接收机最终还是得为那些损耗付出代价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来源：OCP2-01–08；S09–S10</a:t>
            </a:r>
          </a:p>
          <a:p xmlns:a="http://schemas.openxmlformats.org/drawingml/2006/main">
            <a:r>
              <a:t>[S09] OIF｜CEI-448G Framework，2025-11</a:t>
            </a:r>
          </a:p>
          <a:p xmlns:a="http://schemas.openxmlformats.org/drawingml/2006/main">
            <a:r>
              <a:t>https://www.oiforum.com/wp-content/uploads/OIF-FD-CEI-448G-01.0.pdf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[S10] OIF｜当前项目及 CEI-448G-VSR 目标</a:t>
            </a:r>
          </a:p>
          <a:p xmlns:a="http://schemas.openxmlformats.org/drawingml/2006/main">
            <a:r>
              <a:t>https://www.oiforum.com/technical-work/current-work/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讨论调制方式时，现场反复出现 PAM4 和 PAM6。PAM4 有四个幅度电平，理想情况下，一个符号可以表达两个比特。PAM6 使用六个电平，单位符号承载的信息更多，所以在相同数据率下，可以降低符号率。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做一个理想换算。两百二十四吉比特每秒的 PAM4，奈奎斯特频率约五十六吉赫兹。数据率翻到四百四十八 G，PAM4 就来到约一百一十二吉赫兹。换成 PAM6，理想奈奎斯特频率约八十六点七吉赫兹。实际编码有开销，但这个比较说明，为什么带宽压力会把更多电平带进讨论。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接着看付出的代价。如果总摆幅相同，六个电平之间的距离比四个电平更小。噪声、非线性和串扰就更容易把接收判决推错。于是调制方式需要和接收机、均衡、纠错一起设计。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这也解释了为什么某一段链路可能偏向 PAM6，另一段仍然适合 PAM4。高频衰减严重时，减少带宽很有吸引力。通道很短、信号质量很好时，增加电平带来的复杂度可能没有必要。设计的答案，藏在具体通道的频率响应和噪声预算里。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来源：OCP2-13–25；S09；理想映射复算</a:t>
            </a:r>
          </a:p>
          <a:p xmlns:a="http://schemas.openxmlformats.org/drawingml/2006/main">
            <a:r>
              <a:t>[S09] OIF｜CEI-448G Framework，2025-11</a:t>
            </a:r>
          </a:p>
          <a:p xmlns:a="http://schemas.openxmlformats.org/drawingml/2006/main">
            <a:r>
              <a:t>https://www.oiforum.com/wp-content/uploads/OIF-FD-CEI-448G-01.0.pdf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当频率进入这个范围，过去看起来很小的结构细节，会变成明显的信号问题。封装焊球、过孔的残桩、连接器的过渡，都可能产生反射。差分对两根线的传播时间不一致，还会造成模式转换，把我们希望保留的差分能量转到别的模式上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如果只盯着整条通道的插入损耗曲线，有些问题会被掩盖。平均损耗不高，不代表某个频段没有很深的凹陷。总长度很短，也不代表每个过渡都设计得好。现场关于连接器和布线的讨论，提醒我们把每个不连续点单独拿出来检查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一种应对方式是 CPC，也就是把电缆的连接位置靠近芯片，减少高损耗的 PCB 路径。它能缓解电气压力，同时改变机械和运维的工作方式。电缆怎样固定，散热器周围有没有空间，现场能不能更换，插拔对周边器件有什么影响，这些问题会一起出现。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因此，高速 IO die 的评估最好由封装、板级和芯片团队一起完成。先约定一组真实通道，再讨论发射摆幅和均衡深度。这样可以看清哪些功耗是接口本身需要的，哪些是为具体物理结构补偿的。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来源：OCP2 物理通道部分；S09</a:t>
            </a:r>
          </a:p>
          <a:p xmlns:a="http://schemas.openxmlformats.org/drawingml/2006/main">
            <a:r>
              <a:t>[S09] OIF｜CEI-448G Framework，2025-11</a:t>
            </a:r>
          </a:p>
          <a:p xmlns:a="http://schemas.openxmlformats.org/drawingml/2006/main">
            <a:r>
              <a:t>https://www.oiforum.com/wp-content/uploads/OIF-FD-CEI-448G-01.0.pdf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接收机里的处理也不能只看某个算法能把误码率改善多少。前馈均衡、判决反馈均衡、更复杂的序列检测，以及内部纠错，各自都消耗功耗和时间。有的设计能容忍更差的通道，却可能增加固定延迟。还有的处理会改变错误的分布，让错误集中成一串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这时，纠错能力和重传机制就必须接上来考虑。平均误码率相同，两条链路对业务的影响仍可能不同。一条是零散错误，另一条偶尔出现长串错误，后者更可能把整个包或事务打断。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把这场演讲和展台上的 MicroLED 放在一起看，就能理解两条路线各自把困难放在哪里。高速窄通道花更多精力处理带宽和信噪比。低速宽并行降低单通道速率，却增加了驱动、接收、时钟和物理接口的数量。数量一多，阵列一致性、良率、光纤耦合和通道管理就成了大问题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比较方案时，我会把有效吞吐、整跳能耗和故障后的恢复放在同一张表里。这样才不会一边拿最好的器件数字，另一边拿完整产品数字。下一场 Meta 的分享，恰好提供了一个很具体的例子，告诉我们链路进入生产系统以后该怎样评价。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来源：OCP2-20–25；S09</a:t>
            </a:r>
          </a:p>
          <a:p xmlns:a="http://schemas.openxmlformats.org/drawingml/2006/main">
            <a:r>
              <a:t>[S09] OIF｜CEI-448G Framework，2025-11</a:t>
            </a:r>
          </a:p>
          <a:p xmlns:a="http://schemas.openxmlformats.org/drawingml/2006/main">
            <a:r>
              <a:t>https://www.oiforum.com/wp-content/uploads/OIF-FD-CEI-448G-01.0.pdf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Meta 这场分享讨论线性可插拔光模块，也就是 LPO。传统带重定时的模块，在模块内部做较多数字信号处理。LPO 把模块内的数据路径简化，主机 SerDes 就要承担更多均衡和链路管理工作。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它吸引人的地方很直接，少一些高速处理，模块的功耗和发热就有机会降下来。但系统设计者随后会问，这些工作转移到主机侧以后，实际网络会不会更难用。Meta 的价值在于，它拿出了生产网络和实验室两组数据。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先看生产配置。现场材料写的是大约四千个模块，四个月运行时间。两个四百 G 的 FR4 组合以八百 G 模式工作，在 DTSW 到 EDSW 的一跳连接上，两端都使用 LPO，其余网络仍然采用带重定时的光模块，软件是 FBOSS。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这些条件需要和结果一起记下来。它们告诉我们，数据来自一个有明确边界的部署范围。这里既有光模块，也有主机 SerDes、交换平台和软件版本。把这几项记录完整，后面的故障统计才能解释清楚，也才能决定哪些验证方法适合迁移到自己的系统。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来源：Meta 上传照片与录音；生产配置页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生产结果里，Meta 把带重定时的链路作为比较基准。LPO 的链路中断约为基准的一半，影响业务的失败约为基准的二点六分之一。只看最后六十天，链路中断进一步降到基准的八点四分之一。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我觉得最后这个时间窗口尤其值得留意。系统上线后，软件会调整，运维团队会学习，故障定位也会更准确。改善随运行阶段变化，说明我们评估连接技术时，应该把运行成熟度记录下来。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从业务角度，中断的价值也不只是一条告警。假设推理请求正在跨多个计算单元传递状态，一次链路恢复可能触发重试，增加尾延迟，甚至让部分工作重新执行。训练任务则可能损失更多已经投入的计算。因此，中断次数、每次恢复时间、丢失的工作量，最好分别统计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这样的统计方式，对还处在原型阶段的光链路也很有用。早期就把设备日志、误码计数和业务事件放到同一时间轴上，后面碰到偶发问题时，就能判断先发生的是温度变化、误码上升、链路重训，还是管理软件超时。光链路可观测性的价值，会随着系统规模扩大而放大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来源：Meta 生产结果原始照片；相对值按现场标注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实验室这边，Meta 使用大约一千个模块，在 MiniPack3 平台上做光回环，累计了两百九十六万 link-hours，观察到零次模块归因的失败。这里的 link-hours，可以理解成所有受测链路有效运行时间的总和。它比只说连续跑了多少天，更方便比较不同规模的测试。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功耗和热的数据也很具体。在相同固定风扇转速下，模块功耗降低百分之四十六，温度降低十七点五摄氏度。这个结果能解释 LPO 的吸引力。模块附近的热压力下降，会影响器件工作点，也会改变系统散热的余量。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但整机是否省下同样比例的电，还要把主机 SerDes 的处理和风扇策略纳入测量。我们可以先在相同风扇条件下比较模块自身，再换成实际控制策略比较整机。分两步做，结果更容易解释。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这组实验对应每 lane 一百 G 的代际。往两百 G 或其他光源路线迁移时，需要重新建立自己的通道和环境基线。可复用的是验证的组织方法，包括测试时长、受测数量、失败归因和环境条件。把这些记录好，零次失败这个观察结果才有明确的统计背景。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来源：Meta 实验室结果照片；上传演讲资料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Meta 还展示了更细的信号质量数据。纠错之前的误码率，中位数大约是十的负九次方。两组 FEC bin 的典型值都是二，最差值在线性模块一侧是五，带重定时一侧是七。具体测试平台的 bin 定义要保留，但把分布和最差通道一起报告，这个习惯值得直接借用。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光功率方面，现场给了八条 lane、一百零四天的观察。峰峰变化不超过零点二五 dB，单条通道漂移不超过零点零四 dB。对光电系统，长时间的小幅变化往往比一张漂亮的瞬时眼图更接近实际使用问题。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我们可以把原型验证分成几个连续步骤。先建立逐通道的基线，再改变温度和供电条件，接着做长时间运行，最后加入故障注入。比如让某条通道变弱，观察监测什么时候发现异常，备用通道什么时候接管，以及接管过程中有效吞吐和事务延迟怎样变化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这就把 Meta 和 Credo 两部分接上了。Meta 在使用者一侧看持续可用性，Credo 则尝试把一部分可靠性直接做进物理链路。下面回到展台，仔细看那一排发光器件和成束的光纤。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来源：Meta 长期漂移与 FEC 结果原图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Credo 原来的强项，是高速连接芯片和有源线缆，包括 SerDes、gearbox、重定时，以及链路诊断软件。它在二零二五年收购了做 MicroLED 光互连的 Hyperlume。这段背景很有帮助，因为我们在展台上看到的，已经是把高速电接口、光器件和管理能力组合起来的一条连接产品线。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十月十二日的官方发布，把一点六 T 的 ZeroFlap Active Light Cable，也就是 ALC，定位在机架排尺度的连接。公开设计目标包括最长五十米、每端十二瓦，并计划在二零二七年交付。现场标牌也给出了相同的关键数字。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这条路线把高速主机通道拆成大量低速光通道。单条光通道采用相对简单的 NRZ 调制，用空间并行补回总带宽。它瞄准的是铜连接距离受限，而传统光模块的功耗和成本又偏高的那一段应用空间。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对合作方来说，Credo 的角色可以理解为连接系统的整合者。发光器件供应商、光纤和连接器供应商，以及电接口芯片团队，需要在一个实际链路里配合工作。现场原型恰好让我们看到这些接口具体长什么样。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来源：P54；S01–S02；C01</a:t>
            </a:r>
          </a:p>
          <a:p xmlns:a="http://schemas.openxmlformats.org/drawingml/2006/main">
            <a:r>
              <a:t>[S01] Credo｜1.6T ZeroFlap ALC 发布，2026-10-12</a:t>
            </a:r>
          </a:p>
          <a:p xmlns:a="http://schemas.openxmlformats.org/drawingml/2006/main">
            <a:r>
              <a:t>https://investors.credosemi.com/news-events/news/news-details/2026/Credo-Unveils-1-6T-ZeroFlap-Active-Light-Cable-Industrys-First-Row-Scale-Wide-Parallel-Optical-Interconnect-for-AI-Data-Centers/default.aspx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[S02] Credo｜ZeroFlap ALC 产品页</a:t>
            </a:r>
          </a:p>
          <a:p xmlns:a="http://schemas.openxmlformats.org/drawingml/2006/main">
            <a:r>
              <a:t>https://credosemi.com/products/zeroflapalc/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[C01] Credo 收购 Hyperlume 2025 年 9 月 29 日</a:t>
            </a:r>
          </a:p>
          <a:p xmlns:a="http://schemas.openxmlformats.org/drawingml/2006/main">
            <a:r>
              <a:t>https://investors.credosemi.com/news-events/news/news-details/2025/Credo-to-Acquire-Hyperlume-Inc-/default.aspx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现在这页是我现场拍的近照。透明保护罩下面，板上两处连接区域发出蓝紫色的光，黑色引出线从连接头往外延伸。另一张带环境的照片里，可以看到 ams OSRAM 的 Micro Emitters 标牌。现场交流中，工程师也说发光器件来自 OSRAM。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我特意把这张照片保留下来，是因为它把抽象的光互连变成了可以讨论的装配对象。光源、耦合区域、连接头、固定结构，以及周边的电路，需要在有限空间里同时成立。合作讨论可以直接从这些位置开始。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例如，发光阵列和光纤之间怎样定位，装配偏差会引入多少损耗，连接头受到外力时，力会不会传到光学耦合位置。多条通道聚在一起以后，单个接口的面积、纤束弯曲和维护空间，都要进入设计。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照片中的颜色保留了当时相机看到的样子。具体工作波长、材料结构和耦合尺寸，仍然要由器件资料给出。对这次演示，我们把现场看到的蓝色发光实物，与工程师关于 MicroLED 的介绍放在一起记录，就能为后续交流留下清楚的对象。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来源：P23–25；现场工程师交流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展台界面上最值得核对的，是通道的组织方式。页面明确写着，每侧八组，每组两百 G，点开一组可以看一百二十八条 lane 的状态。八组乘起来，是每个方向一点六太比特每秒，也就是一千零二十四个可显示的通道位置。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把一组的两百吉比特每秒除以一百二十八，得到一点五六二五吉比特每秒。这个数量级，和工程师口述的单通道约一点六 G 很接近。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界面里的位置数、物理发光点的数量，以及最终承载有效数据的通道数，需要保留各自的层次。因为现场架构图同时出现了数据、备用和管理通道。要准确计算净荷带宽，还需要知道这些通道怎样映射，以及有没有编码和管理开销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宽并行架构的工程味道，也正是在这里体现出来。单条通道很简单，但整个系统要让上千条通道工作在同一个节奏里。时钟怎样分发，通道间时延怎样对齐，某一条出问题后怎样替换，都会直接影响产品的可用性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来源：P26、P31–32；现场口述与算术复核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架构图把主机接口接到 gearbox，再经过 crossbar，连到发光阵列。Gearbox 负责高速通道和多条低速通道之间的数据组织。Crossbar 提供重新安排通道映射的能力。旁边还有管理控制器，配合数据、备用和管理通道工作。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这样就能理解备用通道的作用。某条光路变弱时，系统希望先通过监测发现变化，再把逻辑数据搬到健康的备用位置。应用看到的逻辑连接尽量保持连续，底下的物理通道可以发生替换。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这种机制需要光学和数字电路共同配合。监测指标是否足够敏感，切换阈值怎样避免来回抖动，重映射时数据怎样对齐，都要在真实流量下验证。只有把切换过程测出来，才能知道它对尾延迟、错误突发和业务重试有什么影响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现场工程师确认相关芯片由他们内部设计。我们问到更细的工艺节点和模拟数字集成方式时，对方表示暂时无法公开。现阶段最有价值的后续资料，是接口和测试结果。知道怎样连接、怎样控制、怎样测量，就可以先启动一轮具体的工程评估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来源：P30；现场口述；S02</a:t>
            </a:r>
          </a:p>
          <a:p xmlns:a="http://schemas.openxmlformats.org/drawingml/2006/main">
            <a:r>
              <a:t>[S02] Credo｜ZeroFlap ALC 产品页</a:t>
            </a:r>
          </a:p>
          <a:p xmlns:a="http://schemas.openxmlformats.org/drawingml/2006/main">
            <a:r>
              <a:t>https://credosemi.com/products/zeroflapalc/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现场另一个容易引起兴趣的数字，是每比特一个皮焦耳。先把算术做清楚。一个皮焦耳每比特，乘以每秒一点六吉比特，就是每条通道一点六毫瓦。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如果想继续换算电流，还需要供电电压。假设这部分功耗来自一伏供电，平均等效电流就是一点六毫安。两伏时约零点八毫安，三伏时约零点五三毫安。LED 的瞬时驱动电流，还取决于偏置、摆幅和数据占空比，所以这里算的是指定供电下的平均等效值。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再看完整产品。按每端十二瓦，两端一共二十四瓦。如果两个方向都以一点六太比特每秒满载，总带宽是三点二太比特每秒，折算约七点五皮焦耳每比特。如果只用一个方向的一点六 T 做分母，在两端仍消耗二十四瓦的假设下，结果就是十五皮焦耳每比特。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这几组数字放在同一页，能帮助合作方把功耗拆开讨论。高速主机接口、gearbox、时钟、发射和接收前端，以及管理和备用资源，各自占多少。完成这张功耗分解表后，才知道下一步优化应该花在光源、驱动电路，还是端点的数据处理上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来源：现场口述；P54；S01–S02；基于明确假设复算</a:t>
            </a:r>
          </a:p>
          <a:p xmlns:a="http://schemas.openxmlformats.org/drawingml/2006/main">
            <a:r>
              <a:t>[S01] Credo｜1.6T ZeroFlap ALC 发布，2026-10-12</a:t>
            </a:r>
          </a:p>
          <a:p xmlns:a="http://schemas.openxmlformats.org/drawingml/2006/main">
            <a:r>
              <a:t>https://investors.credosemi.com/news-events/news/news-details/2026/Credo-Unveils-1-6T-ZeroFlap-Active-Light-Cable-Industrys-First-Row-Scale-Wide-Parallel-Optical-Interconnect-for-AI-Data-Centers/default.aspx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[S02] Credo｜ZeroFlap ALC 产品页</a:t>
            </a:r>
          </a:p>
          <a:p xmlns:a="http://schemas.openxmlformats.org/drawingml/2006/main">
            <a:r>
              <a:t>https://credosemi.com/products/zeroflapalc/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现场还有一张背板方向的展示，写到百分之十五的超额配置，以及盲插连接。把这张图和实物线缆放在一起看，会发现光互连的扩展，最终受到物理接口很强的约束。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上千个通道需要稳定地穿过连接器。阵列间距、定位公差、清洁方式和插拔寿命，都可能决定实际交付成本。备用通道也占物理资源，因此冗余比例必须和良率、维修策略一起设计。现场背板图展示的是进一步扩展的架构方向，具体指标要按相应产品阶段讨论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会期的官方消息补上了产业分工。Credo 发起了 OCP 的短距微发射器光互连工作，简称 SRMO。ams OSRAM 宣布参与，贡献微发射器、微探测器、CMOS 和先进封装相关能力。SENKO 则在连接器接口上参与讨论。目标规范覆盖信号、功耗效率、并行度、模块和连接器等内容，计划在二零二七年推进审批。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对潜在合作方，这给了一个很明确的入口。光源团队可以谈器件工作点，驱动团队可以谈电接口，封装团队可以谈耦合和装配，纤路团队可以谈接口与维护。把这些接口写清楚，演示才有机会成为可重复制造和交付的系统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来源：P22、P55；S03；C02</a:t>
            </a:r>
          </a:p>
          <a:p xmlns:a="http://schemas.openxmlformats.org/drawingml/2006/main">
            <a:r>
              <a:t>[S03] Credo｜SRMO 标准化倡议，2026-10-12</a:t>
            </a:r>
          </a:p>
          <a:p xmlns:a="http://schemas.openxmlformats.org/drawingml/2006/main">
            <a:r>
              <a:t>https://investors.credosemi.com/news-events/news/news-details/2026/Credo-Launches-Short-Reach-Micro-Emitter-Optics-SRMO-Standardization-for-AI-Data-Center-Scale-Up-and-Scale-Out-Applications/default.aspx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[C02] ams OSRAM 加入 SRMO 2026 年 10 月 13 日</a:t>
            </a:r>
          </a:p>
          <a:p xmlns:a="http://schemas.openxmlformats.org/drawingml/2006/main">
            <a:r>
              <a:t>https://ams-osram.com/news/press-releases/srmo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接着看另一条并行路线，VCSEL。它是一种垂直腔面发射激光器。Lumentum、Astera Labs 和 Corning 的联合展示，把一千零六十纳米的二维 VCSEL 和光探测阵列、光纤，以及 PCIe 平台放在一起。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公开材料介绍了每通道三十二吉比特每秒的 NRZ，以及 PCIe 五代的链路演示。和刚才单通道约一点六 G 的 MicroLED 展示相比，它把单通道速率提高了一大截，因此达到相同总带宽所需的通道数可能更少。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相应地，驱动带宽、接收前端和光学耦合也要适应更高的单通道速率。阵列间距、散热、光功率分布和光纤连接，仍然是系统工程的核心。我们不能只拿一个发光器件的峰值速率来比较，还要把接收机和完整装配一起带上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这条路线特别值得做成实物对照。用相同的有效吞吐和应用距离，比较 MicroLED 与 VCSEL 的端点功耗、面积、纤数和制造步骤。这样就能知道，减少通道数带来的封装收益，是否足以抵消单通道电路和器件上的额外要求。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来源：P35–40；S05</a:t>
            </a:r>
          </a:p>
          <a:p xmlns:a="http://schemas.openxmlformats.org/drawingml/2006/main">
            <a:r>
              <a:t>[S05] Lumentum / Astera / Corning｜1060 nm VCSEL PCIe 光互连，2026-10-12</a:t>
            </a:r>
          </a:p>
          <a:p xmlns:a="http://schemas.openxmlformats.org/drawingml/2006/main">
            <a:r>
              <a:t>https://investor.lumentum.com/financial-news-releases/news-details/2026/Lumentum-Astera-Labs-and-Corning-to-Demonstrate-1060-nm-VCSEL-Based-PCIe-over-Optics-for-AI-Rack-Scale-Connectivity-at-the-2026-OCP-Global-Summit/default.aspx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Lightmatter 展示的 Passage EVK100，提供了第三种很不同的组织方式。它把多个波长放进同一根光纤，用波分复用提高每纤带宽。现场配置写到十六个波长和一百一十二 G PAM4，对应每根光纤单方向一点六太比特每秒，并使用两百米单模光纤回环。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这里，最醒目的量是每根光纤可以承载多少数据。对于机架和封装，纤数减少会影响连接器面积、布线和装配。为了得到这些收益，系统需要硅光器件、光源、波长管理，以及匹配的电接口能力。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官方给出的能效目标包含光源，这一点在比较时很有用。光源集中供给还是贴近端点，怎样分配功率，温度变化怎样影响波长，都会进入系统预算。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把三条路线并排看，空间并行、提高单通道速率、增加波长数，其实是三种分配带宽的方法。它们各自占用不同的器件、封装和维护资源。对于具体产品，最值得算的是在目标距离和环境下，哪一种组合能稳定提供所需带宽，并且留得出可制造和可维修的余量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来源：P11–13；S06–S07</a:t>
            </a:r>
          </a:p>
          <a:p xmlns:a="http://schemas.openxmlformats.org/drawingml/2006/main">
            <a:r>
              <a:t>[S06] Lightmatter｜Passage EVK100 产品页</a:t>
            </a:r>
          </a:p>
          <a:p xmlns:a="http://schemas.openxmlformats.org/drawingml/2006/main">
            <a:r>
              <a:t>https://lightmatter.co/products/passage-evk100/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[S07] Lightmatter / Qualcomm｜1.6 Tb/s 每光纤演示，2026-03-11</a:t>
            </a:r>
          </a:p>
          <a:p xmlns:a="http://schemas.openxmlformats.org/drawingml/2006/main">
            <a:r>
              <a:t>https://lightmatter.co/press-release/lightmatter-achieves-record-1-6-tbps-per-fiber-to-accelerate-ai-optical-interconnect/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展会上还有几类公司，很适合放在这张系统图的外围一起看。InnoLight 和 TeraHop 的模块与光引擎展示，提醒我们从样品走到产品，需要一整套封装、测试和批量交付能力。现场从四百 G、八百 G 到一点六 T，也包括 LPO、近封装和共封装等形态。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Ciena 展示的连接和光引擎方案，把光电的位置进一步推近计算和交换器件。位置越近，高速电路径越容易缩短，但散热、供电和更换方式也会一起变化。nVent 的后门换热器，则让这些问题直接落到机架和设施接口上。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对做光互连的团队，这些公司提供的价值各不相同。器件伙伴解决能否发出和接收到光，模块伙伴解决怎样稳定装成产品，系统和散热伙伴解决产品装进机架后怎样运行。会后的交流对象，可以按自己当前最缺的那一段能力来选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看完连接，再回到连接到底在搬什么数据。展会上的内存方案很丰富，它们分别把容量、带宽和计算放到了不同位置，这部分对推理系统尤其值得仔细整理。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来源：P4–10；S16–S20</a:t>
            </a:r>
          </a:p>
          <a:p xmlns:a="http://schemas.openxmlformats.org/drawingml/2006/main">
            <a:r>
              <a:t>[S16] TeraHop｜公司与全球研发制造布局</a:t>
            </a:r>
          </a:p>
          <a:p xmlns:a="http://schemas.openxmlformats.org/drawingml/2006/main">
            <a:r>
              <a:t>https://www.terahop.com/about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[S20] nVent / AMD｜Helios 机架散热合作，2026-10-13</a:t>
            </a:r>
          </a:p>
          <a:p xmlns:a="http://schemas.openxmlformats.org/drawingml/2006/main">
            <a:r>
              <a:t>https://investors.nvent.com/press-releases/press-release-details/2026/nVent-and-AMD-Collaborate-on-Cooling-for-AMD-Helios-Rackscale-Solution/default.aspx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推理系统里的数据，访问规律差别很大。权重通常大量读取，KV cache 随着请求持续增长，检索数据又可能很大但访问比较稀疏。把它们都塞进同一种内存，成本和功耗往往不理想。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因此，展会上的内存产品可以按角色来理解。靠近计算的高带宽内存服务热点数据，CXL 扩展提供额外容量，近内存计算尝试减少数据搬运，HBF 则把更大的闪存容量带到高带宽封装方向。SSD 后备层又是更远的一层。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每多一层，都要问一个很具体的问题，哪些访问会落到这里，平均等待和最慢等待是多少。软件能不能提前知道数据何时会用到，也决定了层级能不能发挥作用。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来源：P1–3、P41–53；S11–S15</a:t>
            </a:r>
          </a:p>
          <a:p xmlns:a="http://schemas.openxmlformats.org/drawingml/2006/main">
            <a:r>
              <a:t>[S11] XCENA｜计算内存产品</a:t>
            </a:r>
          </a:p>
          <a:p xmlns:a="http://schemas.openxmlformats.org/drawingml/2006/main">
            <a:r>
              <a:t>https://xcena.com/computational_memory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[S15] Sandisk / SK hynix｜首版 HBF OCP 技术规范，2026-08-03</a:t>
            </a:r>
          </a:p>
          <a:p xmlns:a="http://schemas.openxmlformats.org/drawingml/2006/main">
            <a:r>
              <a:t>https://www.sandisk.com/company/newsroom/press-releases/2026/2026-08-03-Sandisk-and-sk-hynix-advance-global-standardization-of-hbf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XCENA 是一家面向计算内存的芯片公司。MX1 的现场材料把 CXL 三点二、PCIe 六代、DDR5 扩容，以及大量 RISC-V 和数据处理能力放到一起。它希望让一些工作直接在数据附近完成。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例如，检索和预处理有时需要读很多数据，最终只返回很少的结果。如果能在内存附近完成筛选、压缩或部分计算，经过主机接口的数据就会减少。收益来自具体的数据路径，而不是简单地在内存旁边放更多核心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XCENA 还展示了通过 DRAM 热缓存和 SSD 后备容量扩展访问空间的思路。这个方向很适合长上下文和大容量数据集，但尾延迟会强烈依赖命中率和访问局部性。评估时要带上真实请求，尤其要把缓存未命中的情况单独拿出来看。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现场不同产品分支的成熟度也不同，有的样品已经提供，有的写着二零二七年采样。合作节奏要按具体型号确定。技术交流最需要的是可运行的软件开发包、数据布局示例，以及一套能复现收益的工作负载。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来源：P1–3；S11–S12</a:t>
            </a:r>
          </a:p>
          <a:p xmlns:a="http://schemas.openxmlformats.org/drawingml/2006/main">
            <a:r>
              <a:t>[S11] XCENA｜计算内存产品</a:t>
            </a:r>
          </a:p>
          <a:p xmlns:a="http://schemas.openxmlformats.org/drawingml/2006/main">
            <a:r>
              <a:t>https://xcena.com/computational_memory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[S12] XCENA｜Hot Chips 2026 MX1 架构发布稿，2026-08-25</a:t>
            </a:r>
          </a:p>
          <a:p xmlns:a="http://schemas.openxmlformats.org/drawingml/2006/main">
            <a:r>
              <a:t>https://www.businesswire.com/news/home/20260825275952/en/XCENA-Details-MX1-Architecture-Integrating-Memory-Expansion-and-Near-Memory-Computing-at-Hot-Chips-2026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SK hynix 和 Marvell 的展示，可以帮助我们把内存扩展和近内存计算再分细一点。现场的 CMM-Ax 使用五百一十二 GB 内存，四通道 DDR5，以及十六个 Arm Neoverse V2 核心。它让计算靠近内存，面向检索等数据处理任务。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这里很容易出现一个比较误区。模组本地访问 DDR 的带宽，和主机通过 CXL 读取模组的带宽，是两个不同的位置。近内存计算的意义之一，就是利用本地更宽的数据路径，把主机真正需要的结果送回去。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另一类 CMM-DDR5 模组更直接地承担容量扩展。我们选择哪一种，取决于软件是否愿意把任务放到模组上。如果应用只把它当作远端内存，计算核心可能发挥不了多少作用。愿意调整数据处理流程，才有机会减少跨接口的数据量。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因此，先选一个明确的任务做评估，比泛泛讨论内存墙更有效。比如向量检索、KV 管理或压缩，固定输入数据和结果质量，观察 CPU 占用、系统功耗和请求尾延迟的变化。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来源：P47–49、P51–53；S13–S14</a:t>
            </a:r>
          </a:p>
          <a:p xmlns:a="http://schemas.openxmlformats.org/drawingml/2006/main">
            <a:r>
              <a:t>[S13] Marvell｜Structera CXL 产品</a:t>
            </a:r>
          </a:p>
          <a:p xmlns:a="http://schemas.openxmlformats.org/drawingml/2006/main">
            <a:r>
              <a:t>https://www.marvell.com/products/cxl.html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[S14] Marvell｜Structera X CXL 3.2 扩展器，2026-10-12</a:t>
            </a:r>
          </a:p>
          <a:p xmlns:a="http://schemas.openxmlformats.org/drawingml/2006/main">
            <a:r>
              <a:t>https://www.marvell.com/company/newsroom/marvell-structera-x-cxl-3-2-memory-expanders-ai-inference.html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Marvell 的 FAISS 演示给了一组可以当场复算的数字。服务器本地 DRAM 的方案，六十四个核心，四万两千五百 QPS，九百瓦。四个 Structera A 的方案，六万六千四百 QPS，四百四十瓦，两组的召回率都标为百分之九十五。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先比吞吐，六万六千四百除以四万两千五百，约是一点五六倍。再比每瓦查询数，前者约四十七，后者约一百五十一，所以能效约三点二倍。现场页脚用了另一个更大的概括数字，我在这里采用可以由表中数据直接复算的三点二倍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这组展示说明了一个值得验证的方向，部分检索工作靠近内存后，可以减少主机侧的负担。不过，是否适合具体业务，还需要知道索引类型、向量维度、数据规模、batch 和功耗统计范围。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合作交流时，把这些条件作为一个可复现的测试包，比只交换一个倍数更有帮助。团队拿自己的数据跑一遍，才知道收益主要来自减少搬运、更有效的并行，还是任务实现方式的差别。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来源：P53；按现场表格复算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HBF，也就是高带宽闪存，是另一个值得跟踪的方向。SK hynix 的现场材料展示了八层和十六层 NAND 堆叠，最高五百一十二 GB 容量，以及零点四到三太字节每秒的不同带宽档位，并提到 UCIe 接口。SK hynix 和 Sandisk 也已经在 OCP 推进相关技术规范。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对推理来说，它吸引人的地方是读密集的大容量数据，比如模型权重。但 NAND 的访问粒度、写入行为和耐久性，和 DRAM 有很大差别。即使峰值读取带宽很高，系统也需要合适的数据布局和调度方式。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我们可以把问题拆得更具体。模型加载时怎样组织数据，运行中哪些部分需要频繁改写，小块随机访问要经过哪些缓冲，软件能否把读取做得足够连续。回答了这些问题，才能决定 HBF 应该放在内存层级的哪一层。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这部分和前面的光互连其实连在一起。内存放得更远或分得更多，互连就要承担相应的数据搬运。计算、内存和连接的取舍，需要在同一个工作负载里闭合。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来源：P45；S15</a:t>
            </a:r>
          </a:p>
          <a:p xmlns:a="http://schemas.openxmlformats.org/drawingml/2006/main">
            <a:r>
              <a:t>[S15] Sandisk / SK hynix｜首版 HBF OCP 技术规范，2026-08-03</a:t>
            </a:r>
          </a:p>
          <a:p xmlns:a="http://schemas.openxmlformats.org/drawingml/2006/main">
            <a:r>
              <a:t>https://www.sandisk.com/company/newsroom/press-releases/2026/2026-08-03-Sandisk-and-sk-hynix-advance-global-standardization-of-hbf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把一天的材料收回来，我会优先启动两类验证。系统这边，先固定一组推理和检索任务，明确结果质量，再比较本地内存、外部容量和近内存计算。每个方案都记录有效吞吐、尾延迟，以及完整系统的功耗。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链路这边，先建立逐通道的基线，再做温漂、长期运行和故障注入。如果采用宽并行光连接，就把备用通道和重映射一起加进原型。这样光源效率、装配良率和业务连续性之间的关系，会逐渐变得清楚。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和合作企业的讨论，也可以围绕这些实验来组织。器件参数用于选工作点，接口资料用于确定连接方式，样品和软件用于复现系统结果。每次交流最好都能推动一个具体测试，而不是只增加一份参数表。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这次 OCP 首日最有价值的收获，是很多过去分开的事情开始出现在同一个系统里。发光器件旁边有 gearbox，光纤接口旁边有健康监测，内存旁边有计算，机架旁边有散热和维护设计。我们下一步要做的，就是把这些关系放进自己的实验，逐项测清楚。现场照片、计算口径和官方来源，都放在配套幻灯片与节目页面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来源：本文工程分析；三组 session 与展台资料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b81aa29709c4b5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8c69471214e427e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5eec61c33c54a87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654f7a7020a492a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98bde2414694c69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a8102d9c268415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D739C38-858A-40B2-B79D-C808513FB13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E89B896C-A2B0-4018-9DF1-607BBB7D463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727693B4-67F4-4C69-B911-FDCCFCB40CC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6505F59-F78E-46CB-8B66-567211F361A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893E96CF-E739-4696-A02D-DB471DDE60D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EA327B50-3020-40B3-BB1F-51CE908A372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D0B9739-885F-4697-B786-348BF9F81DC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E388BC1E-9C84-4A23-83C3-D984FC07AC8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BA49E9D-EBFA-4228-9916-492FBDA9267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FBBBE74-15F0-4CB9-8824-58E62FF333D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b3caccddf38457f" /><Relationship Type="http://schemas.openxmlformats.org/officeDocument/2006/relationships/slideLayout" Target="/ppt/slideLayouts/slideLayout1.xml" Id="Rfb0915628c5b42b5" /><Relationship Type="http://schemas.openxmlformats.org/officeDocument/2006/relationships/slideLayout" Target="/ppt/slideLayouts/slideLayout2.xml" Id="Rb70ab830c3f94bc4" /><Relationship Type="http://schemas.openxmlformats.org/officeDocument/2006/relationships/slideLayout" Target="/ppt/slideLayouts/slideLayout3.xml" Id="R4e78569ee44a4e23" /><Relationship Type="http://schemas.openxmlformats.org/officeDocument/2006/relationships/slideLayout" Target="/ppt/slideLayouts/slideLayout4.xml" Id="Rc2571707449a4b53" /><Relationship Type="http://schemas.openxmlformats.org/officeDocument/2006/relationships/slideLayout" Target="/ppt/slideLayouts/slideLayout5.xml" Id="R97344fd7172f42b2" /><Relationship Type="http://schemas.openxmlformats.org/officeDocument/2006/relationships/slideLayout" Target="/ppt/slideLayouts/slideLayout6.xml" Id="Reca1b1a28c274fa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b0915628c5b42b5"/>
    <p:sldLayoutId xmlns:r="http://schemas.openxmlformats.org/officeDocument/2006/relationships" id="2147483650" r:id="Rb70ab830c3f94bc4"/>
    <p:sldLayoutId xmlns:r="http://schemas.openxmlformats.org/officeDocument/2006/relationships" id="2147483651" r:id="R4e78569ee44a4e23"/>
    <p:sldLayoutId xmlns:r="http://schemas.openxmlformats.org/officeDocument/2006/relationships" id="2147483652" r:id="Rc2571707449a4b53"/>
    <p:sldLayoutId xmlns:r="http://schemas.openxmlformats.org/officeDocument/2006/relationships" id="2147483653" r:id="R97344fd7172f42b2"/>
    <p:sldLayoutId xmlns:r="http://schemas.openxmlformats.org/officeDocument/2006/relationships" id="2147483654" r:id="Reca1b1a28c274fa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acf98428df349ea" /><Relationship Type="http://schemas.openxmlformats.org/officeDocument/2006/relationships/image" Target="/ppt/media/image.jpeg" Id="Rf6ce7ae578db47d7" /><Relationship Type="http://schemas.openxmlformats.org/officeDocument/2006/relationships/notesSlide" Target="/ppt/notesSlides/notesSlide1.xml" Id="R7de47c6a3d1f4a0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749de8192014c2a" /><Relationship Type="http://schemas.openxmlformats.org/officeDocument/2006/relationships/image" Target="/ppt/media/image2.jpeg" Id="R433abae7735e45f1" /><Relationship Type="http://schemas.openxmlformats.org/officeDocument/2006/relationships/notesSlide" Target="/ppt/notesSlides/notesSlide2.xml" Id="R42630a2cad6844e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8194a347883432f" /><Relationship Type="http://schemas.openxmlformats.org/officeDocument/2006/relationships/image" Target="/ppt/media/image3.jpeg" Id="R9f027151ada04c28" /><Relationship Type="http://schemas.openxmlformats.org/officeDocument/2006/relationships/notesSlide" Target="/ppt/notesSlides/notesSlide3.xml" Id="R515aad5df438452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9c4c96beda84311" /><Relationship Type="http://schemas.openxmlformats.org/officeDocument/2006/relationships/image" Target="/ppt/media/image4.jpeg" Id="Rd0c9f49aab954ad4" /><Relationship Type="http://schemas.openxmlformats.org/officeDocument/2006/relationships/notesSlide" Target="/ppt/notesSlides/notesSlide4.xml" Id="R27e4792938cd4f3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7d44d4625114109" /><Relationship Type="http://schemas.openxmlformats.org/officeDocument/2006/relationships/image" Target="/ppt/media/image5.jpeg" Id="Rcd6d5c64e37d4bab" /><Relationship Type="http://schemas.openxmlformats.org/officeDocument/2006/relationships/notesSlide" Target="/ppt/notesSlides/notesSlide5.xml" Id="R167141b8afb64f2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2a91986b4b24d69" /><Relationship Type="http://schemas.openxmlformats.org/officeDocument/2006/relationships/image" Target="/ppt/media/image6.jpeg" Id="Rb2689a107b67494f" /><Relationship Type="http://schemas.openxmlformats.org/officeDocument/2006/relationships/notesSlide" Target="/ppt/notesSlides/notesSlide6.xml" Id="Rae18c23e857d406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b471f3360ff4ca4" /><Relationship Type="http://schemas.openxmlformats.org/officeDocument/2006/relationships/notesSlide" Target="/ppt/notesSlides/notesSlide7.xml" Id="R3220e8090fa74e4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dfd3d4154984c9e" /><Relationship Type="http://schemas.openxmlformats.org/officeDocument/2006/relationships/image" Target="/ppt/media/image7.jpeg" Id="R53f0e6deb92c4129" /><Relationship Type="http://schemas.openxmlformats.org/officeDocument/2006/relationships/notesSlide" Target="/ppt/notesSlides/notesSlide8.xml" Id="R5b96f56c5942494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93c945906d945f2" /><Relationship Type="http://schemas.openxmlformats.org/officeDocument/2006/relationships/image" Target="/ppt/media/image8.jpeg" Id="R0b609074a3244c64" /><Relationship Type="http://schemas.openxmlformats.org/officeDocument/2006/relationships/notesSlide" Target="/ppt/notesSlides/notesSlide9.xml" Id="R168d04d6ed8f44f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5d2d5f47aad48b1" /><Relationship Type="http://schemas.openxmlformats.org/officeDocument/2006/relationships/image" Target="/ppt/media/image9.jpeg" Id="R11229c42c8574404" /><Relationship Type="http://schemas.openxmlformats.org/officeDocument/2006/relationships/notesSlide" Target="/ppt/notesSlides/notesSlide10.xml" Id="R3d9f7b83d68b4ef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9b650fad64d423e" /><Relationship Type="http://schemas.openxmlformats.org/officeDocument/2006/relationships/notesSlide" Target="/ppt/notesSlides/notesSlide11.xml" Id="Rbdb4a53dea92471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c0e75dd6bee4dda" /><Relationship Type="http://schemas.openxmlformats.org/officeDocument/2006/relationships/image" Target="/ppt/media/image10.jpeg" Id="Rd97422bb762e444d" /><Relationship Type="http://schemas.openxmlformats.org/officeDocument/2006/relationships/notesSlide" Target="/ppt/notesSlides/notesSlide12.xml" Id="Rb297a0389336454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3ddebc144294b96" /><Relationship Type="http://schemas.openxmlformats.org/officeDocument/2006/relationships/notesSlide" Target="/ppt/notesSlides/notesSlide13.xml" Id="R1385f899ec274aee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4a8e964fab4430a" /><Relationship Type="http://schemas.openxmlformats.org/officeDocument/2006/relationships/image" Target="/ppt/media/image11.jpeg" Id="Rb194220f90d24a0e" /><Relationship Type="http://schemas.openxmlformats.org/officeDocument/2006/relationships/notesSlide" Target="/ppt/notesSlides/notesSlide14.xml" Id="Rd2c5049b95204c04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43430a612604549" /><Relationship Type="http://schemas.openxmlformats.org/officeDocument/2006/relationships/image" Target="/ppt/media/image12.jpeg" Id="R8274bd4657dd4088" /><Relationship Type="http://schemas.openxmlformats.org/officeDocument/2006/relationships/notesSlide" Target="/ppt/notesSlides/notesSlide15.xml" Id="R3f2e30967ec74903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090d2e6cbca4c25" /><Relationship Type="http://schemas.openxmlformats.org/officeDocument/2006/relationships/image" Target="/ppt/media/image13.jpeg" Id="R57db4554a8c24e2b" /><Relationship Type="http://schemas.openxmlformats.org/officeDocument/2006/relationships/notesSlide" Target="/ppt/notesSlides/notesSlide16.xml" Id="Rc000ccf7d37747ad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05ceccfed994cbb" /><Relationship Type="http://schemas.openxmlformats.org/officeDocument/2006/relationships/image" Target="/ppt/media/image14.jpeg" Id="R8ebcd1ca399940e9" /><Relationship Type="http://schemas.openxmlformats.org/officeDocument/2006/relationships/notesSlide" Target="/ppt/notesSlides/notesSlide17.xml" Id="R94b84f7564794f67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0a933256c924821" /><Relationship Type="http://schemas.openxmlformats.org/officeDocument/2006/relationships/notesSlide" Target="/ppt/notesSlides/notesSlide18.xml" Id="Rbfaf8934595640f9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45a07b401774c40" /><Relationship Type="http://schemas.openxmlformats.org/officeDocument/2006/relationships/image" Target="/ppt/media/image15.jpeg" Id="R9fc5c59923fa419d" /><Relationship Type="http://schemas.openxmlformats.org/officeDocument/2006/relationships/notesSlide" Target="/ppt/notesSlides/notesSlide19.xml" Id="R4ad5d2827823412a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ab30ea0ab754127" /><Relationship Type="http://schemas.openxmlformats.org/officeDocument/2006/relationships/image" Target="/ppt/media/image16.jpeg" Id="Rb01a1e6be23a4f0c" /><Relationship Type="http://schemas.openxmlformats.org/officeDocument/2006/relationships/notesSlide" Target="/ppt/notesSlides/notesSlide20.xml" Id="Rea2ca306cff44ba9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3d51430da1c407c" /><Relationship Type="http://schemas.openxmlformats.org/officeDocument/2006/relationships/image" Target="/ppt/media/image17.jpeg" Id="R6c4825e064d54663" /><Relationship Type="http://schemas.openxmlformats.org/officeDocument/2006/relationships/notesSlide" Target="/ppt/notesSlides/notesSlide21.xml" Id="R6fccc49653914022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738d9c4a96c4baa" /><Relationship Type="http://schemas.openxmlformats.org/officeDocument/2006/relationships/image" Target="/ppt/media/image18.jpeg" Id="Raa48f01f73b4438f" /><Relationship Type="http://schemas.openxmlformats.org/officeDocument/2006/relationships/notesSlide" Target="/ppt/notesSlides/notesSlide22.xml" Id="R01c5f97659c24fac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23d2c12a7c445e9" /><Relationship Type="http://schemas.openxmlformats.org/officeDocument/2006/relationships/notesSlide" Target="/ppt/notesSlides/notesSlide23.xml" Id="R13caf2e7d38e474d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9382bb411044708" /><Relationship Type="http://schemas.openxmlformats.org/officeDocument/2006/relationships/image" Target="/ppt/media/image19.jpeg" Id="Rffffcf009a3d406b" /><Relationship Type="http://schemas.openxmlformats.org/officeDocument/2006/relationships/notesSlide" Target="/ppt/notesSlides/notesSlide24.xml" Id="Rbff880d1cd344dd0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a3d1dc4b2304588" /><Relationship Type="http://schemas.openxmlformats.org/officeDocument/2006/relationships/image" Target="/ppt/media/image20.jpeg" Id="Re31e4fb33b684e08" /><Relationship Type="http://schemas.openxmlformats.org/officeDocument/2006/relationships/notesSlide" Target="/ppt/notesSlides/notesSlide25.xml" Id="R7955c1eaaa96461f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19aafb60a0d4d21" /><Relationship Type="http://schemas.openxmlformats.org/officeDocument/2006/relationships/notesSlide" Target="/ppt/notesSlides/notesSlide26.xml" Id="R13dcba1326a242d0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46dc8354bb84f1d" /><Relationship Type="http://schemas.openxmlformats.org/officeDocument/2006/relationships/image" Target="/ppt/media/image21.jpeg" Id="R4fe825846ef14ac6" /><Relationship Type="http://schemas.openxmlformats.org/officeDocument/2006/relationships/notesSlide" Target="/ppt/notesSlides/notesSlide27.xml" Id="R3838abeccc5d459c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3e310a89c654581" /><Relationship Type="http://schemas.openxmlformats.org/officeDocument/2006/relationships/notesSlide" Target="/ppt/notesSlides/notesSlide28.xml" Id="R0c7b358e347c454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42E3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YSTEM BOUNDARY  系统边界">
            <a:extLst xmlns:a="http://schemas.openxmlformats.org/drawingml/2006/main">
              <a:ext uri="{FF2B5EF4-FFF2-40B4-BE49-F238E27FC236}">
                <a16:creationId xmlns:a16="http://schemas.microsoft.com/office/drawing/2014/main" id="{034BD079-D412-4665-84F0-532905D83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438150"/>
            <a:ext cx="10572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 b="1">
                <a:solidFill>
                  <a:srgbClr val="E9B665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E9B665"/>
                </a:solidFill>
                <a:latin typeface="Noto Sans SC"/>
                <a:ea typeface="Noto Sans SC"/>
                <a:cs typeface="Noto Sans SC"/>
              </a:defRPr>
            </a:pPr>
            <a:r>
              <a:rPr sz="1575" b="1">
                <a:solidFill>
                  <a:srgbClr val="E9B665"/>
                </a:solidFill>
                <a:latin typeface="Noto Sans SC"/>
                <a:ea typeface="Noto Sans SC"/>
                <a:cs typeface="Noto Sans SC"/>
              </a:rPr>
              <a:t>SYSTEM BOUNDARY  系统边界</a:t>
            </a:r>
          </a:p>
        </p:txBody>
      </p:sp>
      <p:sp>
        <p:nvSpPr>
          <p:cNvPr id="2" name="OCP 首日现场记">
            <a:extLst xmlns:a="http://schemas.openxmlformats.org/drawingml/2006/main">
              <a:ext uri="{FF2B5EF4-FFF2-40B4-BE49-F238E27FC236}">
                <a16:creationId xmlns:a16="http://schemas.microsoft.com/office/drawing/2014/main" id="{895D51C4-2802-4979-A00A-4ABF7802A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90650"/>
            <a:ext cx="6286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275" b="1">
                <a:solidFill>
                  <a:srgbClr val="FFFFFF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4275" b="1">
                <a:solidFill>
                  <a:srgbClr val="FFFFFF"/>
                </a:solidFill>
                <a:latin typeface="Noto Sans SC"/>
                <a:ea typeface="Noto Sans SC"/>
                <a:cs typeface="Noto Sans SC"/>
              </a:defRPr>
            </a:pPr>
            <a:r>
              <a:rPr sz="4275" b="1">
                <a:solidFill>
                  <a:srgbClr val="FFFFFF"/>
                </a:solidFill>
                <a:latin typeface="Noto Sans SC"/>
                <a:ea typeface="Noto Sans SC"/>
                <a:cs typeface="Noto Sans SC"/>
              </a:rPr>
              <a:t>OCP 首日现场记</a:t>
            </a:r>
          </a:p>
        </p:txBody>
      </p:sp>
      <p:sp>
        <p:nvSpPr>
          <p:cNvPr id="3" name="机架  互连与内存">
            <a:extLst xmlns:a="http://schemas.openxmlformats.org/drawingml/2006/main">
              <a:ext uri="{FF2B5EF4-FFF2-40B4-BE49-F238E27FC236}">
                <a16:creationId xmlns:a16="http://schemas.microsoft.com/office/drawing/2014/main" id="{DD1969FA-BE16-45A7-B49E-CDF52B980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343150"/>
            <a:ext cx="6286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3450" b="1">
                <a:solidFill>
                  <a:srgbClr val="FFFFFF"/>
                </a:solidFill>
                <a:latin typeface="Noto Sans SC"/>
                <a:ea typeface="Noto Sans SC"/>
                <a:cs typeface="Noto Sans SC"/>
              </a:defRPr>
            </a:pPr>
            <a:r>
              <a:rPr sz="3450" b="1">
                <a:solidFill>
                  <a:srgbClr val="FFFFFF"/>
                </a:solidFill>
                <a:latin typeface="Noto Sans SC"/>
                <a:ea typeface="Noto Sans SC"/>
                <a:cs typeface="Noto Sans SC"/>
              </a:rPr>
              <a:t>机架  互连与内存</a:t>
            </a:r>
          </a:p>
        </p:txBody>
      </p:sp>
      <p:sp>
        <p:nvSpPr>
          <p:cNvPr id="4" name="Astera Labs · OIF 448G · Meta ">
            <a:extLst xmlns:a="http://schemas.openxmlformats.org/drawingml/2006/main">
              <a:ext uri="{FF2B5EF4-FFF2-40B4-BE49-F238E27FC236}">
                <a16:creationId xmlns:a16="http://schemas.microsoft.com/office/drawing/2014/main" id="{833A34C9-FF58-48FF-AD78-27ADBDB89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543300"/>
            <a:ext cx="617220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C8D9DF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75" b="0">
                <a:solidFill>
                  <a:srgbClr val="C8D9DF"/>
                </a:solidFill>
                <a:latin typeface="Noto Sans SC"/>
                <a:ea typeface="Noto Sans SC"/>
                <a:cs typeface="Noto Sans SC"/>
              </a:defRPr>
            </a:pPr>
            <a:r>
              <a:rPr sz="2175" b="0">
                <a:solidFill>
                  <a:srgbClr val="C8D9DF"/>
                </a:solidFill>
                <a:latin typeface="Noto Sans SC"/>
                <a:ea typeface="Noto Sans SC"/>
                <a:cs typeface="Noto Sans SC"/>
              </a:rPr>
              <a:t>Astera Labs · OIF 448G · Meta LPO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2175" b="0">
                <a:solidFill>
                  <a:srgbClr val="C8D9DF"/>
                </a:solidFill>
                <a:latin typeface="Noto Sans SC"/>
                <a:ea typeface="Noto Sans SC"/>
                <a:cs typeface="Noto Sans SC"/>
              </a:defRPr>
            </a:pPr>
            <a:r>
              <a:rPr sz="2175" b="0">
                <a:solidFill>
                  <a:srgbClr val="C8D9DF"/>
                </a:solidFill>
                <a:latin typeface="Noto Sans SC"/>
                <a:ea typeface="Noto Sans SC"/>
                <a:cs typeface="Noto Sans SC"/>
              </a:rPr>
              <a:t>Credo microLED 与展会技术观察</a:t>
            </a:r>
          </a:p>
        </p:txBody>
      </p:sp>
      <p:sp>
        <p:nvSpPr>
          <p:cNvPr id="5" name="Zach Yuan&#10;Zach V2 本人授权合成声音&#10;202">
            <a:extLst xmlns:a="http://schemas.openxmlformats.org/drawingml/2006/main">
              <a:ext uri="{FF2B5EF4-FFF2-40B4-BE49-F238E27FC236}">
                <a16:creationId xmlns:a16="http://schemas.microsoft.com/office/drawing/2014/main" id="{1FFC5B9D-0AAD-4AC7-AA92-266499BF5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324475"/>
            <a:ext cx="628650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C8D9DF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500" b="0">
                <a:solidFill>
                  <a:srgbClr val="C8D9DF"/>
                </a:solidFill>
                <a:latin typeface="Noto Sans SC"/>
                <a:ea typeface="Noto Sans SC"/>
                <a:cs typeface="Noto Sans SC"/>
              </a:defRPr>
            </a:pPr>
            <a:r>
              <a:rPr sz="1500" b="0">
                <a:solidFill>
                  <a:srgbClr val="C8D9DF"/>
                </a:solidFill>
                <a:latin typeface="Noto Sans SC"/>
                <a:ea typeface="Noto Sans SC"/>
                <a:cs typeface="Noto Sans SC"/>
              </a:rPr>
              <a:t>Zach Yuan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0">
                <a:solidFill>
                  <a:srgbClr val="C8D9DF"/>
                </a:solidFill>
                <a:latin typeface="Noto Sans SC"/>
                <a:ea typeface="Noto Sans SC"/>
                <a:cs typeface="Noto Sans SC"/>
              </a:defRPr>
            </a:pPr>
            <a:r>
              <a:rPr sz="1500" b="0">
                <a:solidFill>
                  <a:srgbClr val="C8D9DF"/>
                </a:solidFill>
                <a:latin typeface="Noto Sans SC"/>
                <a:ea typeface="Noto Sans SC"/>
                <a:cs typeface="Noto Sans SC"/>
              </a:rPr>
              <a:t>Zach V2 本人授权合成声音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0">
                <a:solidFill>
                  <a:srgbClr val="C8D9DF"/>
                </a:solidFill>
                <a:latin typeface="Noto Sans SC"/>
                <a:ea typeface="Noto Sans SC"/>
                <a:cs typeface="Noto Sans SC"/>
              </a:defRPr>
            </a:pPr>
            <a:r>
              <a:rPr sz="1500" b="0">
                <a:solidFill>
                  <a:srgbClr val="C8D9DF"/>
                </a:solidFill>
                <a:latin typeface="Noto Sans SC"/>
                <a:ea typeface="Noto Sans SC"/>
                <a:cs typeface="Noto Sans SC"/>
              </a:rPr>
              <a:t>2026 年 10 月 13 日现场记录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16409F-BC34-44B4-B919-CFE909651F4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ce7ae578db47d7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839075" y="1238250"/>
            <a:ext cx="3429000" cy="4572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5175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Astera Labs 开放推理机架">
            <a:extLst xmlns:a="http://schemas.openxmlformats.org/drawingml/2006/main">
              <a:ext uri="{FF2B5EF4-FFF2-40B4-BE49-F238E27FC236}">
                <a16:creationId xmlns:a16="http://schemas.microsoft.com/office/drawing/2014/main" id="{E6DC3401-BA88-4C77-ABE6-8BB259027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76225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Astera Labs 开放推理机架</a:t>
            </a:r>
          </a:p>
        </p:txBody>
      </p:sp>
      <p:sp>
        <p:nvSpPr>
          <p:cNvPr id="2" name="Astera 的开放机架">
            <a:extLst xmlns:a="http://schemas.openxmlformats.org/drawingml/2006/main">
              <a:ext uri="{FF2B5EF4-FFF2-40B4-BE49-F238E27FC236}">
                <a16:creationId xmlns:a16="http://schemas.microsoft.com/office/drawing/2014/main" id="{F66F2AEA-61A5-4E51-9ADE-1FEAC49BD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85800"/>
            <a:ext cx="11201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Astera 的开放机架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D424D4-89BA-4A68-9434-6D5C0CC5AFF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3abae7735e45f1"/>
          <a:srcRect xmlns:a="http://schemas.openxmlformats.org/drawingml/2006/main" l="4150" t="5924" r="244" b="15625"/>
          <a:stretch xmlns:a="http://schemas.openxmlformats.org/drawingml/2006/main"/>
        </p:blipFill>
        <p:spPr>
          <a:xfrm xmlns:a="http://schemas.openxmlformats.org/drawingml/2006/main">
            <a:off x="495300" y="1707772"/>
            <a:ext cx="6800850" cy="4185406"/>
          </a:xfrm>
          <a:prstGeom xmlns:a="http://schemas.openxmlformats.org/drawingml/2006/main" prst="rect">
            <a:avLst/>
          </a:prstGeom>
        </p:spPr>
      </p:pic>
      <p:sp>
        <p:nvSpPr>
          <p:cNvPr id="4" name="公司位置">
            <a:extLst xmlns:a="http://schemas.openxmlformats.org/drawingml/2006/main">
              <a:ext uri="{FF2B5EF4-FFF2-40B4-BE49-F238E27FC236}">
                <a16:creationId xmlns:a16="http://schemas.microsoft.com/office/drawing/2014/main" id="{83771F58-9E64-4025-AF72-382553E52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1600200"/>
            <a:ext cx="39433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公司位置</a:t>
            </a:r>
          </a:p>
        </p:txBody>
      </p:sp>
      <p:sp>
        <p:nvSpPr>
          <p:cNvPr id="5" name="PCIe 与 CXL 连接芯片、交换 fabric 和管理软">
            <a:extLst xmlns:a="http://schemas.openxmlformats.org/drawingml/2006/main">
              <a:ext uri="{FF2B5EF4-FFF2-40B4-BE49-F238E27FC236}">
                <a16:creationId xmlns:a16="http://schemas.microsoft.com/office/drawing/2014/main" id="{252DEFC4-5C71-401B-9C31-92944529B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2038350"/>
            <a:ext cx="39433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PCIe 与 CXL 连接芯片、交换 fabric 和管理软件</a:t>
            </a:r>
          </a:p>
        </p:txBody>
      </p:sp>
      <p:sp>
        <p:nvSpPr>
          <p:cNvPr id="6" name="现场主张">
            <a:extLst xmlns:a="http://schemas.openxmlformats.org/drawingml/2006/main">
              <a:ext uri="{FF2B5EF4-FFF2-40B4-BE49-F238E27FC236}">
                <a16:creationId xmlns:a16="http://schemas.microsoft.com/office/drawing/2014/main" id="{8B2A28DA-061D-4447-AE94-9DF7E5E16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038475"/>
            <a:ext cx="39433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现场主张</a:t>
            </a:r>
          </a:p>
        </p:txBody>
      </p:sp>
      <p:sp>
        <p:nvSpPr>
          <p:cNvPr id="7" name="计算、fabric、内存和链路可以分别演进">
            <a:extLst xmlns:a="http://schemas.openxmlformats.org/drawingml/2006/main">
              <a:ext uri="{FF2B5EF4-FFF2-40B4-BE49-F238E27FC236}">
                <a16:creationId xmlns:a16="http://schemas.microsoft.com/office/drawing/2014/main" id="{7AF46CD6-78E5-4C3D-B734-D9BCDF5AC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476625"/>
            <a:ext cx="39433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计算、fabric、内存和链路可以分别演进</a:t>
            </a:r>
          </a:p>
        </p:txBody>
      </p:sp>
      <p:sp>
        <p:nvSpPr>
          <p:cNvPr id="8" name="评估入口">
            <a:extLst xmlns:a="http://schemas.openxmlformats.org/drawingml/2006/main">
              <a:ext uri="{FF2B5EF4-FFF2-40B4-BE49-F238E27FC236}">
                <a16:creationId xmlns:a16="http://schemas.microsoft.com/office/drawing/2014/main" id="{3A02B9E0-1BC9-48CC-B715-569376E4C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4476750"/>
            <a:ext cx="39433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评估入口</a:t>
            </a:r>
          </a:p>
        </p:txBody>
      </p:sp>
      <p:sp>
        <p:nvSpPr>
          <p:cNvPr id="9" name="模型、上下文和并发先决定扩展方式">
            <a:extLst xmlns:a="http://schemas.openxmlformats.org/drawingml/2006/main">
              <a:ext uri="{FF2B5EF4-FFF2-40B4-BE49-F238E27FC236}">
                <a16:creationId xmlns:a16="http://schemas.microsoft.com/office/drawing/2014/main" id="{4CB1F97F-6026-4F82-BCB0-609028D10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4914900"/>
            <a:ext cx="39433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模型、上下文和并发先决定扩展方式</a:t>
            </a:r>
          </a:p>
        </p:txBody>
      </p:sp>
      <p:sp>
        <p:nvSpPr>
          <p:cNvPr id="10" name="OCP1-09、OCP1-13；S08">
            <a:extLst xmlns:a="http://schemas.openxmlformats.org/drawingml/2006/main">
              <a:ext uri="{FF2B5EF4-FFF2-40B4-BE49-F238E27FC236}">
                <a16:creationId xmlns:a16="http://schemas.microsoft.com/office/drawing/2014/main" id="{D6510410-3B71-492A-BFB3-631A78066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10668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rPr>
              <a:t>OCP1-09、OCP1-13；S08</a:t>
            </a:r>
          </a:p>
        </p:txBody>
      </p:sp>
      <p:sp>
        <p:nvSpPr>
          <p:cNvPr id="11" name="2">
            <a:extLst xmlns:a="http://schemas.openxmlformats.org/drawingml/2006/main">
              <a:ext uri="{FF2B5EF4-FFF2-40B4-BE49-F238E27FC236}">
                <a16:creationId xmlns:a16="http://schemas.microsoft.com/office/drawing/2014/main" id="{2E2BE0DD-CFAC-4D1B-9245-BC2218AA9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19850"/>
            <a:ext cx="3333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75387881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Astera Labs 开放推理机架">
            <a:extLst xmlns:a="http://schemas.openxmlformats.org/drawingml/2006/main">
              <a:ext uri="{FF2B5EF4-FFF2-40B4-BE49-F238E27FC236}">
                <a16:creationId xmlns:a16="http://schemas.microsoft.com/office/drawing/2014/main" id="{727805F5-18F6-484C-A32A-4BBE9C50D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76225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Astera Labs 开放推理机架</a:t>
            </a:r>
          </a:p>
        </p:txBody>
      </p:sp>
      <p:sp>
        <p:nvSpPr>
          <p:cNvPr id="2" name="PCIe fabric 的有效吞吐">
            <a:extLst xmlns:a="http://schemas.openxmlformats.org/drawingml/2006/main">
              <a:ext uri="{FF2B5EF4-FFF2-40B4-BE49-F238E27FC236}">
                <a16:creationId xmlns:a16="http://schemas.microsoft.com/office/drawing/2014/main" id="{8ADB3016-A923-4787-8D85-8EFCF4126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85800"/>
            <a:ext cx="11201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PCIe fabric 的有效吞吐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4DC826-7E8F-4981-AEEC-C0CAD47AF07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027151ada04c28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85825" y="1543050"/>
            <a:ext cx="6019800" cy="4514850"/>
          </a:xfrm>
          <a:prstGeom xmlns:a="http://schemas.openxmlformats.org/drawingml/2006/main" prst="rect">
            <a:avLst/>
          </a:prstGeom>
        </p:spPr>
      </p:pic>
      <p:sp>
        <p:nvSpPr>
          <p:cNvPr id="4" name="现场平台">
            <a:extLst xmlns:a="http://schemas.openxmlformats.org/drawingml/2006/main">
              <a:ext uri="{FF2B5EF4-FFF2-40B4-BE49-F238E27FC236}">
                <a16:creationId xmlns:a16="http://schemas.microsoft.com/office/drawing/2014/main" id="{0903A987-C037-4D20-8B92-4F912D406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1600200"/>
            <a:ext cx="39433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现场平台</a:t>
            </a:r>
          </a:p>
        </p:txBody>
      </p:sp>
      <p:sp>
        <p:nvSpPr>
          <p:cNvPr id="5" name="Scorpio X 320 lane PCIe 6 与开放机">
            <a:extLst xmlns:a="http://schemas.openxmlformats.org/drawingml/2006/main">
              <a:ext uri="{FF2B5EF4-FFF2-40B4-BE49-F238E27FC236}">
                <a16:creationId xmlns:a16="http://schemas.microsoft.com/office/drawing/2014/main" id="{BEB39063-D927-433E-9D4D-3C4E5C601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2038350"/>
            <a:ext cx="39433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Scorpio X 320 lane PCIe 6 与开放机架</a:t>
            </a:r>
          </a:p>
        </p:txBody>
      </p:sp>
      <p:sp>
        <p:nvSpPr>
          <p:cNvPr id="6" name="软件条件">
            <a:extLst xmlns:a="http://schemas.openxmlformats.org/drawingml/2006/main">
              <a:ext uri="{FF2B5EF4-FFF2-40B4-BE49-F238E27FC236}">
                <a16:creationId xmlns:a16="http://schemas.microsoft.com/office/drawing/2014/main" id="{1453E01F-C485-4B61-8130-ADA721812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038475"/>
            <a:ext cx="39433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软件条件</a:t>
            </a:r>
          </a:p>
        </p:txBody>
      </p:sp>
      <p:sp>
        <p:nvSpPr>
          <p:cNvPr id="7" name="P2P、事务排序、流控和 collective">
            <a:extLst xmlns:a="http://schemas.openxmlformats.org/drawingml/2006/main">
              <a:ext uri="{FF2B5EF4-FFF2-40B4-BE49-F238E27FC236}">
                <a16:creationId xmlns:a16="http://schemas.microsoft.com/office/drawing/2014/main" id="{80CB875D-0E6B-4D4A-941D-FD944E2B8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476625"/>
            <a:ext cx="39433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P2P、事务排序、流控和 collective</a:t>
            </a:r>
          </a:p>
        </p:txBody>
      </p:sp>
      <p:sp>
        <p:nvSpPr>
          <p:cNvPr id="8" name="测量对象">
            <a:extLst xmlns:a="http://schemas.openxmlformats.org/drawingml/2006/main">
              <a:ext uri="{FF2B5EF4-FFF2-40B4-BE49-F238E27FC236}">
                <a16:creationId xmlns:a16="http://schemas.microsoft.com/office/drawing/2014/main" id="{EF4797F9-9C82-46FB-A412-4731F4F42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4476750"/>
            <a:ext cx="39433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测量对象</a:t>
            </a:r>
          </a:p>
        </p:txBody>
      </p:sp>
      <p:sp>
        <p:nvSpPr>
          <p:cNvPr id="9" name="有效带宽、拥塞与尾延迟">
            <a:extLst xmlns:a="http://schemas.openxmlformats.org/drawingml/2006/main">
              <a:ext uri="{FF2B5EF4-FFF2-40B4-BE49-F238E27FC236}">
                <a16:creationId xmlns:a16="http://schemas.microsoft.com/office/drawing/2014/main" id="{62161BD6-A129-4615-A737-379CC882E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4914900"/>
            <a:ext cx="39433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有效带宽、拥塞与尾延迟</a:t>
            </a:r>
          </a:p>
        </p:txBody>
      </p:sp>
      <p:sp>
        <p:nvSpPr>
          <p:cNvPr id="10" name="现场 P33–42；S08">
            <a:extLst xmlns:a="http://schemas.openxmlformats.org/drawingml/2006/main">
              <a:ext uri="{FF2B5EF4-FFF2-40B4-BE49-F238E27FC236}">
                <a16:creationId xmlns:a16="http://schemas.microsoft.com/office/drawing/2014/main" id="{C8532687-5964-41C2-9316-3340FF925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10668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rPr>
              <a:t>现场 P33–42；S08</a:t>
            </a:r>
          </a:p>
        </p:txBody>
      </p:sp>
      <p:sp>
        <p:nvSpPr>
          <p:cNvPr id="11" name="3">
            <a:extLst xmlns:a="http://schemas.openxmlformats.org/drawingml/2006/main">
              <a:ext uri="{FF2B5EF4-FFF2-40B4-BE49-F238E27FC236}">
                <a16:creationId xmlns:a16="http://schemas.microsoft.com/office/drawing/2014/main" id="{329DEDA9-1718-4B6C-BB41-211DFC604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19850"/>
            <a:ext cx="3333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66816908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Astera Labs 开放推理机架">
            <a:extLst xmlns:a="http://schemas.openxmlformats.org/drawingml/2006/main">
              <a:ext uri="{FF2B5EF4-FFF2-40B4-BE49-F238E27FC236}">
                <a16:creationId xmlns:a16="http://schemas.microsoft.com/office/drawing/2014/main" id="{1C2206F0-671F-40D7-A101-9B1492AAF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76225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Astera Labs 开放推理机架</a:t>
            </a:r>
          </a:p>
        </p:txBody>
      </p:sp>
      <p:sp>
        <p:nvSpPr>
          <p:cNvPr id="2" name="MoE 通信中的多播与归约">
            <a:extLst xmlns:a="http://schemas.openxmlformats.org/drawingml/2006/main">
              <a:ext uri="{FF2B5EF4-FFF2-40B4-BE49-F238E27FC236}">
                <a16:creationId xmlns:a16="http://schemas.microsoft.com/office/drawing/2014/main" id="{501B4DBE-C979-4AB1-9ED8-C9FCED4A9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85800"/>
            <a:ext cx="11201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MoE 通信中的多播与归约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B908C0-13C8-4BB5-ADC8-5736B6EFB7B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c9f49aab954ad4"/>
          <a:srcRect xmlns:a="http://schemas.openxmlformats.org/drawingml/2006/main" l="49" t="14258" r="4150" b="8594"/>
          <a:stretch xmlns:a="http://schemas.openxmlformats.org/drawingml/2006/main"/>
        </p:blipFill>
        <p:spPr>
          <a:xfrm xmlns:a="http://schemas.openxmlformats.org/drawingml/2006/main">
            <a:off x="495300" y="1746701"/>
            <a:ext cx="6800850" cy="4107547"/>
          </a:xfrm>
          <a:prstGeom xmlns:a="http://schemas.openxmlformats.org/drawingml/2006/main" prst="rect">
            <a:avLst/>
          </a:prstGeom>
        </p:spPr>
      </p:pic>
      <p:sp>
        <p:nvSpPr>
          <p:cNvPr id="4" name="Hypercast">
            <a:extLst xmlns:a="http://schemas.openxmlformats.org/drawingml/2006/main">
              <a:ext uri="{FF2B5EF4-FFF2-40B4-BE49-F238E27FC236}">
                <a16:creationId xmlns:a16="http://schemas.microsoft.com/office/drawing/2014/main" id="{24A262F6-6D9F-43B5-BE75-678241D11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1600200"/>
            <a:ext cx="39433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Hypercast</a:t>
            </a:r>
          </a:p>
        </p:txBody>
      </p:sp>
      <p:sp>
        <p:nvSpPr>
          <p:cNvPr id="5" name="有选择地向多个目标分发数据">
            <a:extLst xmlns:a="http://schemas.openxmlformats.org/drawingml/2006/main">
              <a:ext uri="{FF2B5EF4-FFF2-40B4-BE49-F238E27FC236}">
                <a16:creationId xmlns:a16="http://schemas.microsoft.com/office/drawing/2014/main" id="{0C94BA78-A9C0-412C-8955-C75BB0A9B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2038350"/>
            <a:ext cx="39433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有选择地向多个目标分发数据</a:t>
            </a:r>
          </a:p>
        </p:txBody>
      </p:sp>
      <p:sp>
        <p:nvSpPr>
          <p:cNvPr id="6" name="In-network computing">
            <a:extLst xmlns:a="http://schemas.openxmlformats.org/drawingml/2006/main">
              <a:ext uri="{FF2B5EF4-FFF2-40B4-BE49-F238E27FC236}">
                <a16:creationId xmlns:a16="http://schemas.microsoft.com/office/drawing/2014/main" id="{BE60B7DD-3C02-4E67-A27B-07FAC221E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038475"/>
            <a:ext cx="39433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In-network computing</a:t>
            </a:r>
          </a:p>
        </p:txBody>
      </p:sp>
      <p:sp>
        <p:nvSpPr>
          <p:cNvPr id="7" name="在通信路径中处理归约类操作">
            <a:extLst xmlns:a="http://schemas.openxmlformats.org/drawingml/2006/main">
              <a:ext uri="{FF2B5EF4-FFF2-40B4-BE49-F238E27FC236}">
                <a16:creationId xmlns:a16="http://schemas.microsoft.com/office/drawing/2014/main" id="{4BD68DB5-63BA-4DF2-B694-EF108CB00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476625"/>
            <a:ext cx="39433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在通信路径中处理归约类操作</a:t>
            </a:r>
          </a:p>
        </p:txBody>
      </p:sp>
      <p:sp>
        <p:nvSpPr>
          <p:cNvPr id="8" name="任务依赖">
            <a:extLst xmlns:a="http://schemas.openxmlformats.org/drawingml/2006/main">
              <a:ext uri="{FF2B5EF4-FFF2-40B4-BE49-F238E27FC236}">
                <a16:creationId xmlns:a16="http://schemas.microsoft.com/office/drawing/2014/main" id="{DAD02A43-CDC4-4320-B962-D896E32B9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4476750"/>
            <a:ext cx="39433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任务依赖</a:t>
            </a:r>
          </a:p>
        </p:txBody>
      </p:sp>
      <p:sp>
        <p:nvSpPr>
          <p:cNvPr id="9" name="expert 分布、batch 与拥塞决定收益">
            <a:extLst xmlns:a="http://schemas.openxmlformats.org/drawingml/2006/main">
              <a:ext uri="{FF2B5EF4-FFF2-40B4-BE49-F238E27FC236}">
                <a16:creationId xmlns:a16="http://schemas.microsoft.com/office/drawing/2014/main" id="{BE12C4DE-1D96-43ED-8BE1-A88FCCAEC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4914900"/>
            <a:ext cx="39433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expert 分布、batch 与拥塞决定收益</a:t>
            </a:r>
          </a:p>
        </p:txBody>
      </p:sp>
      <p:sp>
        <p:nvSpPr>
          <p:cNvPr id="10" name="OCP1-05、OCP1-07；S08">
            <a:extLst xmlns:a="http://schemas.openxmlformats.org/drawingml/2006/main">
              <a:ext uri="{FF2B5EF4-FFF2-40B4-BE49-F238E27FC236}">
                <a16:creationId xmlns:a16="http://schemas.microsoft.com/office/drawing/2014/main" id="{E8E72F28-4C7A-4F4F-86DB-174215C40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10668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rPr>
              <a:t>OCP1-05、OCP1-07；S08</a:t>
            </a:r>
          </a:p>
        </p:txBody>
      </p:sp>
      <p:sp>
        <p:nvSpPr>
          <p:cNvPr id="11" name="4">
            <a:extLst xmlns:a="http://schemas.openxmlformats.org/drawingml/2006/main">
              <a:ext uri="{FF2B5EF4-FFF2-40B4-BE49-F238E27FC236}">
                <a16:creationId xmlns:a16="http://schemas.microsoft.com/office/drawing/2014/main" id="{657AF54C-F5F6-4C5D-80A8-41855EDE5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19850"/>
            <a:ext cx="3333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35571551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Astera Labs 开放推理机架">
            <a:extLst xmlns:a="http://schemas.openxmlformats.org/drawingml/2006/main">
              <a:ext uri="{FF2B5EF4-FFF2-40B4-BE49-F238E27FC236}">
                <a16:creationId xmlns:a16="http://schemas.microsoft.com/office/drawing/2014/main" id="{F868F387-B9BF-492A-A873-E2D4ED1E1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76225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Astera Labs 开放推理机架</a:t>
            </a:r>
          </a:p>
        </p:txBody>
      </p:sp>
      <p:sp>
        <p:nvSpPr>
          <p:cNvPr id="2" name="外部 KV cache 的访问路径">
            <a:extLst xmlns:a="http://schemas.openxmlformats.org/drawingml/2006/main">
              <a:ext uri="{FF2B5EF4-FFF2-40B4-BE49-F238E27FC236}">
                <a16:creationId xmlns:a16="http://schemas.microsoft.com/office/drawing/2014/main" id="{18C9C082-2FE8-43FE-B4E5-4DA0B1F42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85800"/>
            <a:ext cx="11201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外部 KV cache 的访问路径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07540A-6E65-4D75-A0A0-D810D2D753F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6d5c64e37d4bab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2202656" y="1543050"/>
            <a:ext cx="3386138" cy="4514850"/>
          </a:xfrm>
          <a:prstGeom xmlns:a="http://schemas.openxmlformats.org/drawingml/2006/main" prst="rect">
            <a:avLst/>
          </a:prstGeom>
        </p:spPr>
      </p:pic>
      <p:sp>
        <p:nvSpPr>
          <p:cNvPr id="4" name="现场组合">
            <a:extLst xmlns:a="http://schemas.openxmlformats.org/drawingml/2006/main">
              <a:ext uri="{FF2B5EF4-FFF2-40B4-BE49-F238E27FC236}">
                <a16:creationId xmlns:a16="http://schemas.microsoft.com/office/drawing/2014/main" id="{C92B4EC4-AAF1-4268-BFD1-06A5ADCD3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1600200"/>
            <a:ext cx="39433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现场组合</a:t>
            </a:r>
          </a:p>
        </p:txBody>
      </p:sp>
      <p:sp>
        <p:nvSpPr>
          <p:cNvPr id="5" name="Leo CXL、Scorpio 与 Wistron 平台">
            <a:extLst xmlns:a="http://schemas.openxmlformats.org/drawingml/2006/main">
              <a:ext uri="{FF2B5EF4-FFF2-40B4-BE49-F238E27FC236}">
                <a16:creationId xmlns:a16="http://schemas.microsoft.com/office/drawing/2014/main" id="{47B502EB-F3C9-4561-BD0C-46FD1E7B5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2038350"/>
            <a:ext cx="39433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Leo CXL、Scorpio 与 Wistron 平台</a:t>
            </a:r>
          </a:p>
        </p:txBody>
      </p:sp>
      <p:sp>
        <p:nvSpPr>
          <p:cNvPr id="6" name="分层原则">
            <a:extLst xmlns:a="http://schemas.openxmlformats.org/drawingml/2006/main">
              <a:ext uri="{FF2B5EF4-FFF2-40B4-BE49-F238E27FC236}">
                <a16:creationId xmlns:a16="http://schemas.microsoft.com/office/drawing/2014/main" id="{762914CE-8FE6-4488-9152-40EA226C7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038475"/>
            <a:ext cx="39433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分层原则</a:t>
            </a:r>
          </a:p>
        </p:txBody>
      </p:sp>
      <p:sp>
        <p:nvSpPr>
          <p:cNvPr id="7" name="容量收益要连同访问频率和搬运代价计算">
            <a:extLst xmlns:a="http://schemas.openxmlformats.org/drawingml/2006/main">
              <a:ext uri="{FF2B5EF4-FFF2-40B4-BE49-F238E27FC236}">
                <a16:creationId xmlns:a16="http://schemas.microsoft.com/office/drawing/2014/main" id="{FCC01BD9-1692-4AE8-901F-C7CD9993B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476625"/>
            <a:ext cx="39433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容量收益要连同访问频率和搬运代价计算</a:t>
            </a:r>
          </a:p>
        </p:txBody>
      </p:sp>
      <p:sp>
        <p:nvSpPr>
          <p:cNvPr id="8" name="验证内容">
            <a:extLst xmlns:a="http://schemas.openxmlformats.org/drawingml/2006/main">
              <a:ext uri="{FF2B5EF4-FFF2-40B4-BE49-F238E27FC236}">
                <a16:creationId xmlns:a16="http://schemas.microsoft.com/office/drawing/2014/main" id="{32B5F4F7-8FED-40CE-A32E-EA08C221D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4476750"/>
            <a:ext cx="39433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验证内容</a:t>
            </a:r>
          </a:p>
        </p:txBody>
      </p:sp>
      <p:sp>
        <p:nvSpPr>
          <p:cNvPr id="9" name="冷热迁移、首 token 延迟与多请求竞争">
            <a:extLst xmlns:a="http://schemas.openxmlformats.org/drawingml/2006/main">
              <a:ext uri="{FF2B5EF4-FFF2-40B4-BE49-F238E27FC236}">
                <a16:creationId xmlns:a16="http://schemas.microsoft.com/office/drawing/2014/main" id="{FD7F074A-1E48-4C87-A2B9-17677C769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4914900"/>
            <a:ext cx="39433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冷热迁移、首 token 延迟与多请求竞争</a:t>
            </a:r>
          </a:p>
        </p:txBody>
      </p:sp>
      <p:sp>
        <p:nvSpPr>
          <p:cNvPr id="10" name="现场 P41–42；S08">
            <a:extLst xmlns:a="http://schemas.openxmlformats.org/drawingml/2006/main">
              <a:ext uri="{FF2B5EF4-FFF2-40B4-BE49-F238E27FC236}">
                <a16:creationId xmlns:a16="http://schemas.microsoft.com/office/drawing/2014/main" id="{EC0B45CE-D957-4BA0-8575-25710DA8A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10668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rPr>
              <a:t>现场 P41–42；S08</a:t>
            </a:r>
          </a:p>
        </p:txBody>
      </p:sp>
      <p:sp>
        <p:nvSpPr>
          <p:cNvPr id="11" name="5">
            <a:extLst xmlns:a="http://schemas.openxmlformats.org/drawingml/2006/main">
              <a:ext uri="{FF2B5EF4-FFF2-40B4-BE49-F238E27FC236}">
                <a16:creationId xmlns:a16="http://schemas.microsoft.com/office/drawing/2014/main" id="{02E4F802-8822-4102-BFB3-FDB6A43DB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19850"/>
            <a:ext cx="3333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03968501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OIF 448G 电通道">
            <a:extLst xmlns:a="http://schemas.openxmlformats.org/drawingml/2006/main">
              <a:ext uri="{FF2B5EF4-FFF2-40B4-BE49-F238E27FC236}">
                <a16:creationId xmlns:a16="http://schemas.microsoft.com/office/drawing/2014/main" id="{1FCDDE7A-D29E-4653-A50E-2929D236E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76225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OIF 448G 电通道</a:t>
            </a:r>
          </a:p>
        </p:txBody>
      </p:sp>
      <p:sp>
        <p:nvSpPr>
          <p:cNvPr id="2" name="448G 的通道分类">
            <a:extLst xmlns:a="http://schemas.openxmlformats.org/drawingml/2006/main">
              <a:ext uri="{FF2B5EF4-FFF2-40B4-BE49-F238E27FC236}">
                <a16:creationId xmlns:a16="http://schemas.microsoft.com/office/drawing/2014/main" id="{717F1594-8C19-4914-9562-DEBC20187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85800"/>
            <a:ext cx="11201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448G 的通道分类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C939A4-056C-4438-BEAB-3BA08D27565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689a107b67494f"/>
          <a:srcRect xmlns:a="http://schemas.openxmlformats.org/drawingml/2006/main" l="830" t="9831" r="0" b="2441"/>
          <a:stretch xmlns:a="http://schemas.openxmlformats.org/drawingml/2006/main"/>
        </p:blipFill>
        <p:spPr>
          <a:xfrm xmlns:a="http://schemas.openxmlformats.org/drawingml/2006/main">
            <a:off x="495300" y="1544408"/>
            <a:ext cx="6800850" cy="4512135"/>
          </a:xfrm>
          <a:prstGeom xmlns:a="http://schemas.openxmlformats.org/drawingml/2006/main" prst="rect">
            <a:avLst/>
          </a:prstGeom>
        </p:spPr>
      </p:pic>
      <p:sp>
        <p:nvSpPr>
          <p:cNvPr id="4" name="讲者视角">
            <a:extLst xmlns:a="http://schemas.openxmlformats.org/drawingml/2006/main">
              <a:ext uri="{FF2B5EF4-FFF2-40B4-BE49-F238E27FC236}">
                <a16:creationId xmlns:a16="http://schemas.microsoft.com/office/drawing/2014/main" id="{1E68C997-6FB2-4210-A259-565EDBAC0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1600200"/>
            <a:ext cx="39433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讲者视角</a:t>
            </a:r>
          </a:p>
        </p:txBody>
      </p:sp>
      <p:sp>
        <p:nvSpPr>
          <p:cNvPr id="5" name="TE 连接器、Cisco 系统通道、Broadcom 芯片">
            <a:extLst xmlns:a="http://schemas.openxmlformats.org/drawingml/2006/main">
              <a:ext uri="{FF2B5EF4-FFF2-40B4-BE49-F238E27FC236}">
                <a16:creationId xmlns:a16="http://schemas.microsoft.com/office/drawing/2014/main" id="{5B184C2C-5CDC-46C6-9C3A-5D6F3BD51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2038350"/>
            <a:ext cx="39433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TE 连接器、Cisco 系统通道、Broadcom 芯片</a:t>
            </a:r>
          </a:p>
        </p:txBody>
      </p:sp>
      <p:sp>
        <p:nvSpPr>
          <p:cNvPr id="6" name="应用范围">
            <a:extLst xmlns:a="http://schemas.openxmlformats.org/drawingml/2006/main">
              <a:ext uri="{FF2B5EF4-FFF2-40B4-BE49-F238E27FC236}">
                <a16:creationId xmlns:a16="http://schemas.microsoft.com/office/drawing/2014/main" id="{695F26CC-29F5-4085-996F-200EEB2F0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038475"/>
            <a:ext cx="39433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应用范围</a:t>
            </a:r>
          </a:p>
        </p:txBody>
      </p:sp>
      <p:sp>
        <p:nvSpPr>
          <p:cNvPr id="7" name="XSR、VSR、MR、LR 与 Linear">
            <a:extLst xmlns:a="http://schemas.openxmlformats.org/drawingml/2006/main">
              <a:ext uri="{FF2B5EF4-FFF2-40B4-BE49-F238E27FC236}">
                <a16:creationId xmlns:a16="http://schemas.microsoft.com/office/drawing/2014/main" id="{96B31882-6B47-49B2-B6B2-432CCC874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476625"/>
            <a:ext cx="39433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XSR、VSR、MR、LR 与 Linear</a:t>
            </a:r>
          </a:p>
        </p:txBody>
      </p:sp>
      <p:sp>
        <p:nvSpPr>
          <p:cNvPr id="8" name="共同起点">
            <a:extLst xmlns:a="http://schemas.openxmlformats.org/drawingml/2006/main">
              <a:ext uri="{FF2B5EF4-FFF2-40B4-BE49-F238E27FC236}">
                <a16:creationId xmlns:a16="http://schemas.microsoft.com/office/drawing/2014/main" id="{6433A089-7C95-4F36-8371-C918BC145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4476750"/>
            <a:ext cx="39433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共同起点</a:t>
            </a:r>
          </a:p>
        </p:txBody>
      </p:sp>
      <p:sp>
        <p:nvSpPr>
          <p:cNvPr id="9" name="封装、板材、连接器和长度组成通道预算">
            <a:extLst xmlns:a="http://schemas.openxmlformats.org/drawingml/2006/main">
              <a:ext uri="{FF2B5EF4-FFF2-40B4-BE49-F238E27FC236}">
                <a16:creationId xmlns:a16="http://schemas.microsoft.com/office/drawing/2014/main" id="{4C13CF29-E262-43A8-9AAC-3F1CB9AFB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4914900"/>
            <a:ext cx="39433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封装、板材、连接器和长度组成通道预算</a:t>
            </a:r>
          </a:p>
        </p:txBody>
      </p:sp>
      <p:sp>
        <p:nvSpPr>
          <p:cNvPr id="10" name="OCP2-01–08；S09–S10">
            <a:extLst xmlns:a="http://schemas.openxmlformats.org/drawingml/2006/main">
              <a:ext uri="{FF2B5EF4-FFF2-40B4-BE49-F238E27FC236}">
                <a16:creationId xmlns:a16="http://schemas.microsoft.com/office/drawing/2014/main" id="{113B29E6-9C44-4B4D-A0B1-1749BF35E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10668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rPr>
              <a:t>OCP2-01–08；S09–S10</a:t>
            </a:r>
          </a:p>
        </p:txBody>
      </p:sp>
      <p:sp>
        <p:nvSpPr>
          <p:cNvPr id="11" name="6">
            <a:extLst xmlns:a="http://schemas.openxmlformats.org/drawingml/2006/main">
              <a:ext uri="{FF2B5EF4-FFF2-40B4-BE49-F238E27FC236}">
                <a16:creationId xmlns:a16="http://schemas.microsoft.com/office/drawing/2014/main" id="{8F88D029-3541-4339-BF19-2E2F78C66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19850"/>
            <a:ext cx="3333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76990490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OIF 448G 电通道">
            <a:extLst xmlns:a="http://schemas.openxmlformats.org/drawingml/2006/main">
              <a:ext uri="{FF2B5EF4-FFF2-40B4-BE49-F238E27FC236}">
                <a16:creationId xmlns:a16="http://schemas.microsoft.com/office/drawing/2014/main" id="{59F85555-E31D-4B6D-AB22-F3FBDA823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76225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OIF 448G 电通道</a:t>
            </a:r>
          </a:p>
        </p:txBody>
      </p:sp>
      <p:sp>
        <p:nvSpPr>
          <p:cNvPr id="2" name="PAM4 与 PAM6 的带宽取舍">
            <a:extLst xmlns:a="http://schemas.openxmlformats.org/drawingml/2006/main">
              <a:ext uri="{FF2B5EF4-FFF2-40B4-BE49-F238E27FC236}">
                <a16:creationId xmlns:a16="http://schemas.microsoft.com/office/drawing/2014/main" id="{05618F97-B7A9-47BF-B887-A2C87E552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85800"/>
            <a:ext cx="11201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PAM4 与 PAM6 的带宽取舍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1E83F6-C852-422B-82CD-299F871D6435}"/>
              </a:ext>
            </a:extLst>
          </p:cNvPr>
          <p:cNvGraphicFramePr/>
          <p:nvPr/>
        </p:nvGraphicFramePr>
        <p:xfrm>
          <a:off xmlns:a="http://schemas.openxmlformats.org/drawingml/2006/main" x="495300" y="1600200"/>
          <a:ext xmlns:a="http://schemas.openxmlformats.org/drawingml/2006/main" cx="11201400" cy="25908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571875"/>
                <a:gridCol w="3571875"/>
                <a:gridCol w="4057650"/>
              </a:tblGrid>
              <a:tr h="647700">
                <a:tc>
                  <a:txBody>
                    <a:bodyPr lIns="0" tIns="0" rIns="0" bIns="0"/>
                    <a:lstStyle/>
                    <a:p>
                      <a:pPr algn="l">
                        <a:lnSpc>
                          <a:spcPct val="105000"/>
                        </a:lnSpc>
                        <a:buNone/>
                      </a:pPr>
                      <a:r>
                        <a:rPr sz="1875" b="1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数据率与调制</a:t>
                      </a:r>
                    </a:p>
                  </a:txBody>
                  <a:tcPr marL="142875" marR="142875" marT="114300" marB="114300" anchor="ctr">
                    <a:lnL w="9525">
                      <a:solidFill>
                        <a:srgbClr val="D6E0E3"/>
                      </a:solidFill>
                      <a:prstDash val="solid"/>
                    </a:lnL>
                    <a:lnR w="9525">
                      <a:solidFill>
                        <a:srgbClr val="D6E0E3"/>
                      </a:solidFill>
                      <a:prstDash val="solid"/>
                    </a:lnR>
                    <a:lnT w="9525">
                      <a:solidFill>
                        <a:srgbClr val="D6E0E3"/>
                      </a:solidFill>
                      <a:prstDash val="solid"/>
                    </a:lnT>
                    <a:lnB w="9525">
                      <a:solidFill>
                        <a:srgbClr val="D6E0E3"/>
                      </a:solidFill>
                      <a:prstDash val="solid"/>
                    </a:lnB>
                    <a:solidFill>
                      <a:srgbClr val="142E3B"/>
                    </a:solidFill>
                  </a:tcPr>
                </a:tc>
                <a:tc>
                  <a:txBody>
                    <a:bodyPr lIns="0" tIns="0" rIns="0" bIns="0"/>
                    <a:lstStyle/>
                    <a:p>
                      <a:pPr algn="l">
                        <a:lnSpc>
                          <a:spcPct val="105000"/>
                        </a:lnSpc>
                        <a:buNone/>
                      </a:pPr>
                      <a:r>
                        <a:rPr sz="1875" b="1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理想 Nyquist</a:t>
                      </a:r>
                    </a:p>
                  </a:txBody>
                  <a:tcPr marL="142875" marR="142875" marT="114300" marB="114300" anchor="ctr">
                    <a:lnR w="9525">
                      <a:solidFill>
                        <a:srgbClr val="D6E0E3"/>
                      </a:solidFill>
                      <a:prstDash val="solid"/>
                    </a:lnR>
                    <a:lnT w="9525">
                      <a:solidFill>
                        <a:srgbClr val="D6E0E3"/>
                      </a:solidFill>
                      <a:prstDash val="solid"/>
                    </a:lnT>
                    <a:lnB w="9525">
                      <a:solidFill>
                        <a:srgbClr val="D6E0E3"/>
                      </a:solidFill>
                      <a:prstDash val="solid"/>
                    </a:lnB>
                    <a:solidFill>
                      <a:srgbClr val="142E3B"/>
                    </a:solidFill>
                  </a:tcPr>
                </a:tc>
                <a:tc>
                  <a:txBody>
                    <a:bodyPr lIns="0" tIns="0" rIns="0" bIns="0"/>
                    <a:lstStyle/>
                    <a:p>
                      <a:pPr algn="l">
                        <a:lnSpc>
                          <a:spcPct val="105000"/>
                        </a:lnSpc>
                        <a:buNone/>
                      </a:pPr>
                      <a:r>
                        <a:rPr sz="1875" b="1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主要约束</a:t>
                      </a:r>
                    </a:p>
                  </a:txBody>
                  <a:tcPr marL="142875" marR="142875" marT="114300" marB="114300" anchor="ctr">
                    <a:lnR w="9525">
                      <a:solidFill>
                        <a:srgbClr val="D6E0E3"/>
                      </a:solidFill>
                      <a:prstDash val="solid"/>
                    </a:lnR>
                    <a:lnT w="9525">
                      <a:solidFill>
                        <a:srgbClr val="D6E0E3"/>
                      </a:solidFill>
                      <a:prstDash val="solid"/>
                    </a:lnT>
                    <a:lnB w="9525">
                      <a:solidFill>
                        <a:srgbClr val="D6E0E3"/>
                      </a:solidFill>
                      <a:prstDash val="solid"/>
                    </a:lnB>
                    <a:solidFill>
                      <a:srgbClr val="142E3B"/>
                    </a:solidFill>
                  </a:tcPr>
                </a:tc>
              </a:tr>
              <a:tr h="647700">
                <a:tc>
                  <a:txBody>
                    <a:bodyPr lIns="0" tIns="0" rIns="0" bIns="0"/>
                    <a:lstStyle/>
                    <a:p>
                      <a:pPr algn="l">
                        <a:lnSpc>
                          <a:spcPct val="105000"/>
                        </a:lnSpc>
                        <a:buNone/>
                      </a:pPr>
                      <a:r>
                        <a:rPr sz="1875" b="0">
                          <a:solidFill>
                            <a:srgbClr val="142E3B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224G PAM4</a:t>
                      </a:r>
                    </a:p>
                  </a:txBody>
                  <a:tcPr marL="142875" marR="142875" marT="114300" marB="114300" anchor="ctr">
                    <a:lnL w="9525">
                      <a:solidFill>
                        <a:srgbClr val="D6E0E3"/>
                      </a:solidFill>
                      <a:prstDash val="solid"/>
                    </a:lnL>
                    <a:lnR w="9525">
                      <a:solidFill>
                        <a:srgbClr val="D6E0E3"/>
                      </a:solidFill>
                      <a:prstDash val="solid"/>
                    </a:lnR>
                    <a:lnB w="9525">
                      <a:solidFill>
                        <a:srgbClr val="D6E0E3"/>
                      </a:solidFill>
                      <a:prstDash val="solid"/>
                    </a:lnB>
                    <a:solidFill>
                      <a:srgbClr val="F0F6F6"/>
                    </a:solidFill>
                  </a:tcPr>
                </a:tc>
                <a:tc>
                  <a:txBody>
                    <a:bodyPr lIns="0" tIns="0" rIns="0" bIns="0"/>
                    <a:lstStyle/>
                    <a:p>
                      <a:pPr algn="l">
                        <a:lnSpc>
                          <a:spcPct val="105000"/>
                        </a:lnSpc>
                        <a:buNone/>
                      </a:pPr>
                      <a:r>
                        <a:rPr sz="1875" b="0">
                          <a:solidFill>
                            <a:srgbClr val="142E3B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56 GHz</a:t>
                      </a:r>
                    </a:p>
                  </a:txBody>
                  <a:tcPr marL="142875" marR="142875" marT="114300" marB="114300" anchor="ctr">
                    <a:lnR w="9525">
                      <a:solidFill>
                        <a:srgbClr val="D6E0E3"/>
                      </a:solidFill>
                      <a:prstDash val="solid"/>
                    </a:lnR>
                    <a:lnB w="9525">
                      <a:solidFill>
                        <a:srgbClr val="D6E0E3"/>
                      </a:solidFill>
                      <a:prstDash val="solid"/>
                    </a:lnB>
                    <a:solidFill>
                      <a:srgbClr val="F0F6F6"/>
                    </a:solidFill>
                  </a:tcPr>
                </a:tc>
                <a:tc>
                  <a:txBody>
                    <a:bodyPr lIns="0" tIns="0" rIns="0" bIns="0"/>
                    <a:lstStyle/>
                    <a:p>
                      <a:pPr algn="l">
                        <a:lnSpc>
                          <a:spcPct val="105000"/>
                        </a:lnSpc>
                        <a:buNone/>
                      </a:pPr>
                      <a:r>
                        <a:rPr sz="1875" b="0">
                          <a:solidFill>
                            <a:srgbClr val="142E3B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作为比较基准</a:t>
                      </a:r>
                    </a:p>
                  </a:txBody>
                  <a:tcPr marL="142875" marR="142875" marT="114300" marB="114300" anchor="ctr">
                    <a:lnR w="9525">
                      <a:solidFill>
                        <a:srgbClr val="D6E0E3"/>
                      </a:solidFill>
                      <a:prstDash val="solid"/>
                    </a:lnR>
                    <a:lnB w="9525">
                      <a:solidFill>
                        <a:srgbClr val="D6E0E3"/>
                      </a:solidFill>
                      <a:prstDash val="solid"/>
                    </a:lnB>
                    <a:solidFill>
                      <a:srgbClr val="F0F6F6"/>
                    </a:solidFill>
                  </a:tcPr>
                </a:tc>
              </a:tr>
              <a:tr h="647700">
                <a:tc>
                  <a:txBody>
                    <a:bodyPr lIns="0" tIns="0" rIns="0" bIns="0"/>
                    <a:lstStyle/>
                    <a:p>
                      <a:pPr algn="l">
                        <a:lnSpc>
                          <a:spcPct val="105000"/>
                        </a:lnSpc>
                        <a:buNone/>
                      </a:pPr>
                      <a:r>
                        <a:rPr sz="1875" b="0">
                          <a:solidFill>
                            <a:srgbClr val="142E3B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448G PAM4</a:t>
                      </a:r>
                    </a:p>
                  </a:txBody>
                  <a:tcPr marL="142875" marR="142875" marT="114300" marB="114300" anchor="ctr">
                    <a:lnL w="9525">
                      <a:solidFill>
                        <a:srgbClr val="D6E0E3"/>
                      </a:solidFill>
                      <a:prstDash val="solid"/>
                    </a:lnL>
                    <a:lnR w="9525">
                      <a:solidFill>
                        <a:srgbClr val="D6E0E3"/>
                      </a:solidFill>
                      <a:prstDash val="solid"/>
                    </a:lnR>
                    <a:lnB w="9525">
                      <a:solidFill>
                        <a:srgbClr val="D6E0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tIns="0" rIns="0" bIns="0"/>
                    <a:lstStyle/>
                    <a:p>
                      <a:pPr algn="l">
                        <a:lnSpc>
                          <a:spcPct val="105000"/>
                        </a:lnSpc>
                        <a:buNone/>
                      </a:pPr>
                      <a:r>
                        <a:rPr sz="1875" b="0">
                          <a:solidFill>
                            <a:srgbClr val="142E3B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112 GHz</a:t>
                      </a:r>
                    </a:p>
                  </a:txBody>
                  <a:tcPr marL="142875" marR="142875" marT="114300" marB="114300" anchor="ctr">
                    <a:lnR w="9525">
                      <a:solidFill>
                        <a:srgbClr val="D6E0E3"/>
                      </a:solidFill>
                      <a:prstDash val="solid"/>
                    </a:lnR>
                    <a:lnB w="9525">
                      <a:solidFill>
                        <a:srgbClr val="D6E0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tIns="0" rIns="0" bIns="0"/>
                    <a:lstStyle/>
                    <a:p>
                      <a:pPr algn="l">
                        <a:lnSpc>
                          <a:spcPct val="105000"/>
                        </a:lnSpc>
                        <a:buNone/>
                      </a:pPr>
                      <a:r>
                        <a:rPr sz="1875" b="0">
                          <a:solidFill>
                            <a:srgbClr val="142E3B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通道高频损耗</a:t>
                      </a:r>
                    </a:p>
                  </a:txBody>
                  <a:tcPr marL="142875" marR="142875" marT="114300" marB="114300" anchor="ctr">
                    <a:lnR w="9525">
                      <a:solidFill>
                        <a:srgbClr val="D6E0E3"/>
                      </a:solidFill>
                      <a:prstDash val="solid"/>
                    </a:lnR>
                    <a:lnB w="9525">
                      <a:solidFill>
                        <a:srgbClr val="D6E0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47700">
                <a:tc>
                  <a:txBody>
                    <a:bodyPr lIns="0" tIns="0" rIns="0" bIns="0"/>
                    <a:lstStyle/>
                    <a:p>
                      <a:pPr algn="l">
                        <a:lnSpc>
                          <a:spcPct val="105000"/>
                        </a:lnSpc>
                        <a:buNone/>
                      </a:pPr>
                      <a:r>
                        <a:rPr sz="1875" b="0">
                          <a:solidFill>
                            <a:srgbClr val="142E3B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448G PAM6</a:t>
                      </a:r>
                    </a:p>
                  </a:txBody>
                  <a:tcPr marL="142875" marR="142875" marT="114300" marB="114300" anchor="ctr">
                    <a:lnL w="9525">
                      <a:solidFill>
                        <a:srgbClr val="D6E0E3"/>
                      </a:solidFill>
                      <a:prstDash val="solid"/>
                    </a:lnL>
                    <a:lnR w="9525">
                      <a:solidFill>
                        <a:srgbClr val="D6E0E3"/>
                      </a:solidFill>
                      <a:prstDash val="solid"/>
                    </a:lnR>
                    <a:lnB w="9525">
                      <a:solidFill>
                        <a:srgbClr val="D6E0E3"/>
                      </a:solidFill>
                      <a:prstDash val="solid"/>
                    </a:lnB>
                    <a:solidFill>
                      <a:srgbClr val="F0F6F6"/>
                    </a:solidFill>
                  </a:tcPr>
                </a:tc>
                <a:tc>
                  <a:txBody>
                    <a:bodyPr lIns="0" tIns="0" rIns="0" bIns="0"/>
                    <a:lstStyle/>
                    <a:p>
                      <a:pPr algn="l">
                        <a:lnSpc>
                          <a:spcPct val="105000"/>
                        </a:lnSpc>
                        <a:buNone/>
                      </a:pPr>
                      <a:r>
                        <a:rPr sz="1875" b="0">
                          <a:solidFill>
                            <a:srgbClr val="142E3B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约 86.7 GHz</a:t>
                      </a:r>
                    </a:p>
                  </a:txBody>
                  <a:tcPr marL="142875" marR="142875" marT="114300" marB="114300" anchor="ctr">
                    <a:lnR w="9525">
                      <a:solidFill>
                        <a:srgbClr val="D6E0E3"/>
                      </a:solidFill>
                      <a:prstDash val="solid"/>
                    </a:lnR>
                    <a:lnB w="9525">
                      <a:solidFill>
                        <a:srgbClr val="D6E0E3"/>
                      </a:solidFill>
                      <a:prstDash val="solid"/>
                    </a:lnB>
                    <a:solidFill>
                      <a:srgbClr val="F0F6F6"/>
                    </a:solidFill>
                  </a:tcPr>
                </a:tc>
                <a:tc>
                  <a:txBody>
                    <a:bodyPr lIns="0" tIns="0" rIns="0" bIns="0"/>
                    <a:lstStyle/>
                    <a:p>
                      <a:pPr algn="l">
                        <a:lnSpc>
                          <a:spcPct val="105000"/>
                        </a:lnSpc>
                        <a:buNone/>
                      </a:pPr>
                      <a:r>
                        <a:rPr sz="1875" b="0">
                          <a:solidFill>
                            <a:srgbClr val="142E3B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更密电平所需的 SNR</a:t>
                      </a:r>
                    </a:p>
                  </a:txBody>
                  <a:tcPr marL="142875" marR="142875" marT="114300" marB="114300" anchor="ctr">
                    <a:lnR w="9525">
                      <a:solidFill>
                        <a:srgbClr val="D6E0E3"/>
                      </a:solidFill>
                      <a:prstDash val="solid"/>
                    </a:lnR>
                    <a:lnB w="9525">
                      <a:solidFill>
                        <a:srgbClr val="D6E0E3"/>
                      </a:solidFill>
                      <a:prstDash val="solid"/>
                    </a:lnB>
                    <a:solidFill>
                      <a:srgbClr val="F0F6F6"/>
                    </a:solidFill>
                  </a:tcPr>
                </a:tc>
              </a:tr>
            </a:tbl>
          </a:graphicData>
        </a:graphic>
      </p:graphicFrame>
      <p:sp>
        <p:nvSpPr>
          <p:cNvPr id="4" name="带宽  PAM6 降低所需符号率">
            <a:extLst xmlns:a="http://schemas.openxmlformats.org/drawingml/2006/main">
              <a:ext uri="{FF2B5EF4-FFF2-40B4-BE49-F238E27FC236}">
                <a16:creationId xmlns:a16="http://schemas.microsoft.com/office/drawing/2014/main" id="{A16BC907-685B-4EDC-97F1-84D806BB8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448175"/>
            <a:ext cx="110490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7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17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带宽  PAM6 降低所需符号率</a:t>
            </a:r>
          </a:p>
        </p:txBody>
      </p:sp>
      <p:sp>
        <p:nvSpPr>
          <p:cNvPr id="5" name="信号质量  更多电平缩小垂直裕量">
            <a:extLst xmlns:a="http://schemas.openxmlformats.org/drawingml/2006/main">
              <a:ext uri="{FF2B5EF4-FFF2-40B4-BE49-F238E27FC236}">
                <a16:creationId xmlns:a16="http://schemas.microsoft.com/office/drawing/2014/main" id="{66FB57CC-A4EA-4458-9F3A-CA1AEDD21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876800"/>
            <a:ext cx="110490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725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pPr>
            <a:r>
              <a:rPr sz="1725" b="0">
                <a:solidFill>
                  <a:srgbClr val="5C6B73"/>
                </a:solidFill>
                <a:latin typeface="Noto Sans SC"/>
                <a:ea typeface="Noto Sans SC"/>
                <a:cs typeface="Noto Sans SC"/>
              </a:rPr>
              <a:t>信号质量  更多电平缩小垂直裕量</a:t>
            </a:r>
          </a:p>
        </p:txBody>
      </p:sp>
      <p:sp>
        <p:nvSpPr>
          <p:cNvPr id="6" name="OCP2-13–25；S09；理想映射复算">
            <a:extLst xmlns:a="http://schemas.openxmlformats.org/drawingml/2006/main">
              <a:ext uri="{FF2B5EF4-FFF2-40B4-BE49-F238E27FC236}">
                <a16:creationId xmlns:a16="http://schemas.microsoft.com/office/drawing/2014/main" id="{7D2D889C-3041-4789-BB8A-56B12A157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10668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rPr>
              <a:t>OCP2-13–25；S09；理想映射复算</a:t>
            </a:r>
          </a:p>
        </p:txBody>
      </p:sp>
      <p:sp>
        <p:nvSpPr>
          <p:cNvPr id="7" name="7">
            <a:extLst xmlns:a="http://schemas.openxmlformats.org/drawingml/2006/main">
              <a:ext uri="{FF2B5EF4-FFF2-40B4-BE49-F238E27FC236}">
                <a16:creationId xmlns:a16="http://schemas.microsoft.com/office/drawing/2014/main" id="{8A48C366-743B-4CBA-82F3-4294BC6A0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19850"/>
            <a:ext cx="3333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93295507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OIF 448G 电通道">
            <a:extLst xmlns:a="http://schemas.openxmlformats.org/drawingml/2006/main">
              <a:ext uri="{FF2B5EF4-FFF2-40B4-BE49-F238E27FC236}">
                <a16:creationId xmlns:a16="http://schemas.microsoft.com/office/drawing/2014/main" id="{24D58A9B-3110-44D1-B997-A1E23E9BF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76225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OIF 448G 电通道</a:t>
            </a:r>
          </a:p>
        </p:txBody>
      </p:sp>
      <p:sp>
        <p:nvSpPr>
          <p:cNvPr id="2" name="封装与连接器消耗眼图裕量">
            <a:extLst xmlns:a="http://schemas.openxmlformats.org/drawingml/2006/main">
              <a:ext uri="{FF2B5EF4-FFF2-40B4-BE49-F238E27FC236}">
                <a16:creationId xmlns:a16="http://schemas.microsoft.com/office/drawing/2014/main" id="{F9B0CB06-7DAF-45BE-8EAF-F85E16709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85800"/>
            <a:ext cx="11201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封装与连接器消耗眼图裕量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31AEB7-4ECA-452B-9921-7A100AF03BD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f0e6deb92c4129"/>
          <a:srcRect xmlns:a="http://schemas.openxmlformats.org/drawingml/2006/main" l="0" t="7227" r="0" b="4264"/>
          <a:stretch xmlns:a="http://schemas.openxmlformats.org/drawingml/2006/main"/>
        </p:blipFill>
        <p:spPr>
          <a:xfrm xmlns:a="http://schemas.openxmlformats.org/drawingml/2006/main">
            <a:off x="495300" y="1543210"/>
            <a:ext cx="6800850" cy="4514529"/>
          </a:xfrm>
          <a:prstGeom xmlns:a="http://schemas.openxmlformats.org/drawingml/2006/main" prst="rect">
            <a:avLst/>
          </a:prstGeom>
        </p:spPr>
      </p:pic>
      <p:sp>
        <p:nvSpPr>
          <p:cNvPr id="4" name="物理细节">
            <a:extLst xmlns:a="http://schemas.openxmlformats.org/drawingml/2006/main">
              <a:ext uri="{FF2B5EF4-FFF2-40B4-BE49-F238E27FC236}">
                <a16:creationId xmlns:a16="http://schemas.microsoft.com/office/drawing/2014/main" id="{C370428D-6D22-4B23-81E6-0EFE9DA86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1600200"/>
            <a:ext cx="39433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物理细节</a:t>
            </a:r>
          </a:p>
        </p:txBody>
      </p:sp>
      <p:sp>
        <p:nvSpPr>
          <p:cNvPr id="5" name="BGA、过孔、反射、skew 与模式转换">
            <a:extLst xmlns:a="http://schemas.openxmlformats.org/drawingml/2006/main">
              <a:ext uri="{FF2B5EF4-FFF2-40B4-BE49-F238E27FC236}">
                <a16:creationId xmlns:a16="http://schemas.microsoft.com/office/drawing/2014/main" id="{01D07305-703A-4F19-8277-2323CAA6F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2038350"/>
            <a:ext cx="39433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BGA、过孔、反射、skew 与模式转换</a:t>
            </a:r>
          </a:p>
        </p:txBody>
      </p:sp>
      <p:sp>
        <p:nvSpPr>
          <p:cNvPr id="6" name="CPC">
            <a:extLst xmlns:a="http://schemas.openxmlformats.org/drawingml/2006/main">
              <a:ext uri="{FF2B5EF4-FFF2-40B4-BE49-F238E27FC236}">
                <a16:creationId xmlns:a16="http://schemas.microsoft.com/office/drawing/2014/main" id="{40418FDD-D5BB-4862-8FF5-9147BA9CC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038475"/>
            <a:ext cx="39433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CPC</a:t>
            </a:r>
          </a:p>
        </p:txBody>
      </p:sp>
      <p:sp>
        <p:nvSpPr>
          <p:cNvPr id="7" name="电缆靠近芯片，减少 PCB 路径">
            <a:extLst xmlns:a="http://schemas.openxmlformats.org/drawingml/2006/main">
              <a:ext uri="{FF2B5EF4-FFF2-40B4-BE49-F238E27FC236}">
                <a16:creationId xmlns:a16="http://schemas.microsoft.com/office/drawing/2014/main" id="{F2F10772-B622-4BBC-94BB-52A65999B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476625"/>
            <a:ext cx="39433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电缆靠近芯片，减少 PCB 路径</a:t>
            </a:r>
          </a:p>
        </p:txBody>
      </p:sp>
      <p:sp>
        <p:nvSpPr>
          <p:cNvPr id="8" name="系统代价">
            <a:extLst xmlns:a="http://schemas.openxmlformats.org/drawingml/2006/main">
              <a:ext uri="{FF2B5EF4-FFF2-40B4-BE49-F238E27FC236}">
                <a16:creationId xmlns:a16="http://schemas.microsoft.com/office/drawing/2014/main" id="{0F988C10-7666-478D-9EDE-6E1BBF693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4476750"/>
            <a:ext cx="39433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系统代价</a:t>
            </a:r>
          </a:p>
        </p:txBody>
      </p:sp>
      <p:sp>
        <p:nvSpPr>
          <p:cNvPr id="9" name="机械装配、维修与测试方式随之改变">
            <a:extLst xmlns:a="http://schemas.openxmlformats.org/drawingml/2006/main">
              <a:ext uri="{FF2B5EF4-FFF2-40B4-BE49-F238E27FC236}">
                <a16:creationId xmlns:a16="http://schemas.microsoft.com/office/drawing/2014/main" id="{27CE70A1-CEB1-4E64-ABF5-4C97E3CD8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4914900"/>
            <a:ext cx="39433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机械装配、维修与测试方式随之改变</a:t>
            </a:r>
          </a:p>
        </p:txBody>
      </p:sp>
      <p:sp>
        <p:nvSpPr>
          <p:cNvPr id="10" name="OCP2 物理通道部分；S09">
            <a:extLst xmlns:a="http://schemas.openxmlformats.org/drawingml/2006/main">
              <a:ext uri="{FF2B5EF4-FFF2-40B4-BE49-F238E27FC236}">
                <a16:creationId xmlns:a16="http://schemas.microsoft.com/office/drawing/2014/main" id="{4A1CC3E2-E209-4338-A0F9-943C15972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10668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rPr>
              <a:t>OCP2 物理通道部分；S09</a:t>
            </a:r>
          </a:p>
        </p:txBody>
      </p:sp>
      <p:sp>
        <p:nvSpPr>
          <p:cNvPr id="11" name="8">
            <a:extLst xmlns:a="http://schemas.openxmlformats.org/drawingml/2006/main">
              <a:ext uri="{FF2B5EF4-FFF2-40B4-BE49-F238E27FC236}">
                <a16:creationId xmlns:a16="http://schemas.microsoft.com/office/drawing/2014/main" id="{2AA8BFB4-42FF-41EE-BF52-9CC227E2F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19850"/>
            <a:ext cx="3333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52577203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OIF 448G 电通道">
            <a:extLst xmlns:a="http://schemas.openxmlformats.org/drawingml/2006/main">
              <a:ext uri="{FF2B5EF4-FFF2-40B4-BE49-F238E27FC236}">
                <a16:creationId xmlns:a16="http://schemas.microsoft.com/office/drawing/2014/main" id="{FC7210CE-F697-470B-A130-02306A0C9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76225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OIF 448G 电通道</a:t>
            </a:r>
          </a:p>
        </p:txBody>
      </p:sp>
      <p:sp>
        <p:nvSpPr>
          <p:cNvPr id="2" name="接收机复杂度与系统延迟">
            <a:extLst xmlns:a="http://schemas.openxmlformats.org/drawingml/2006/main">
              <a:ext uri="{FF2B5EF4-FFF2-40B4-BE49-F238E27FC236}">
                <a16:creationId xmlns:a16="http://schemas.microsoft.com/office/drawing/2014/main" id="{73E8FA52-7679-426D-8283-19673432E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85800"/>
            <a:ext cx="11201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接收机复杂度与系统延迟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1CE218-9C3D-4E9E-B3FF-3FD9538C3B9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609074a3244c64"/>
          <a:srcRect xmlns:a="http://schemas.openxmlformats.org/drawingml/2006/main" l="0" t="3581" r="0" b="7389"/>
          <a:stretch xmlns:a="http://schemas.openxmlformats.org/drawingml/2006/main"/>
        </p:blipFill>
        <p:spPr>
          <a:xfrm xmlns:a="http://schemas.openxmlformats.org/drawingml/2006/main">
            <a:off x="514952" y="1543050"/>
            <a:ext cx="6761545" cy="4514850"/>
          </a:xfrm>
          <a:prstGeom xmlns:a="http://schemas.openxmlformats.org/drawingml/2006/main" prst="rect">
            <a:avLst/>
          </a:prstGeom>
        </p:spPr>
      </p:pic>
      <p:sp>
        <p:nvSpPr>
          <p:cNvPr id="4" name="处理链">
            <a:extLst xmlns:a="http://schemas.openxmlformats.org/drawingml/2006/main">
              <a:ext uri="{FF2B5EF4-FFF2-40B4-BE49-F238E27FC236}">
                <a16:creationId xmlns:a16="http://schemas.microsoft.com/office/drawing/2014/main" id="{B9E08F01-9435-48EC-8CC8-379F28195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1600200"/>
            <a:ext cx="39433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处理链</a:t>
            </a:r>
          </a:p>
        </p:txBody>
      </p:sp>
      <p:sp>
        <p:nvSpPr>
          <p:cNvPr id="5" name="FFE、DFE、MLSE 与 inner FEC">
            <a:extLst xmlns:a="http://schemas.openxmlformats.org/drawingml/2006/main">
              <a:ext uri="{FF2B5EF4-FFF2-40B4-BE49-F238E27FC236}">
                <a16:creationId xmlns:a16="http://schemas.microsoft.com/office/drawing/2014/main" id="{8875E95E-FDC8-407C-9258-37EA016FB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2038350"/>
            <a:ext cx="39433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FFE、DFE、MLSE 与 inner FEC</a:t>
            </a:r>
          </a:p>
        </p:txBody>
      </p:sp>
      <p:sp>
        <p:nvSpPr>
          <p:cNvPr id="6" name="比较口径">
            <a:extLst xmlns:a="http://schemas.openxmlformats.org/drawingml/2006/main">
              <a:ext uri="{FF2B5EF4-FFF2-40B4-BE49-F238E27FC236}">
                <a16:creationId xmlns:a16="http://schemas.microsoft.com/office/drawing/2014/main" id="{C9688E10-DC86-4B0A-A9D1-BD91CE897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038475"/>
            <a:ext cx="39433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比较口径</a:t>
            </a:r>
          </a:p>
        </p:txBody>
      </p:sp>
      <p:sp>
        <p:nvSpPr>
          <p:cNvPr id="7" name="有效吞吐、整跳功耗、突发误码和恢复">
            <a:extLst xmlns:a="http://schemas.openxmlformats.org/drawingml/2006/main">
              <a:ext uri="{FF2B5EF4-FFF2-40B4-BE49-F238E27FC236}">
                <a16:creationId xmlns:a16="http://schemas.microsoft.com/office/drawing/2014/main" id="{8F6B9AD6-C02B-4B1E-B78A-06043044E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476625"/>
            <a:ext cx="39433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有效吞吐、整跳功耗、突发误码和恢复</a:t>
            </a:r>
          </a:p>
        </p:txBody>
      </p:sp>
      <p:sp>
        <p:nvSpPr>
          <p:cNvPr id="8" name="另一条路线">
            <a:extLst xmlns:a="http://schemas.openxmlformats.org/drawingml/2006/main">
              <a:ext uri="{FF2B5EF4-FFF2-40B4-BE49-F238E27FC236}">
                <a16:creationId xmlns:a16="http://schemas.microsoft.com/office/drawing/2014/main" id="{BC8AA01E-491D-4B5C-A9E9-85D498621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4476750"/>
            <a:ext cx="39433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另一条路线</a:t>
            </a:r>
          </a:p>
        </p:txBody>
      </p:sp>
      <p:sp>
        <p:nvSpPr>
          <p:cNvPr id="9" name="低速并行把压力转向通道数与组装">
            <a:extLst xmlns:a="http://schemas.openxmlformats.org/drawingml/2006/main">
              <a:ext uri="{FF2B5EF4-FFF2-40B4-BE49-F238E27FC236}">
                <a16:creationId xmlns:a16="http://schemas.microsoft.com/office/drawing/2014/main" id="{18937484-4491-48E0-8279-29A3F3279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4914900"/>
            <a:ext cx="39433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低速并行把压力转向通道数与组装</a:t>
            </a:r>
          </a:p>
        </p:txBody>
      </p:sp>
      <p:sp>
        <p:nvSpPr>
          <p:cNvPr id="10" name="OCP2-20–25；S09">
            <a:extLst xmlns:a="http://schemas.openxmlformats.org/drawingml/2006/main">
              <a:ext uri="{FF2B5EF4-FFF2-40B4-BE49-F238E27FC236}">
                <a16:creationId xmlns:a16="http://schemas.microsoft.com/office/drawing/2014/main" id="{D73C558A-2B45-4F33-AC11-C6D37E59D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10668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rPr>
              <a:t>OCP2-20–25；S09</a:t>
            </a:r>
          </a:p>
        </p:txBody>
      </p:sp>
      <p:sp>
        <p:nvSpPr>
          <p:cNvPr id="11" name="9">
            <a:extLst xmlns:a="http://schemas.openxmlformats.org/drawingml/2006/main">
              <a:ext uri="{FF2B5EF4-FFF2-40B4-BE49-F238E27FC236}">
                <a16:creationId xmlns:a16="http://schemas.microsoft.com/office/drawing/2014/main" id="{1014CEE0-4064-4D74-97D2-9E9295BA6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19850"/>
            <a:ext cx="3333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25319252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Meta LPO 生产与实验室">
            <a:extLst xmlns:a="http://schemas.openxmlformats.org/drawingml/2006/main">
              <a:ext uri="{FF2B5EF4-FFF2-40B4-BE49-F238E27FC236}">
                <a16:creationId xmlns:a16="http://schemas.microsoft.com/office/drawing/2014/main" id="{E0BDCF82-B9B1-4A88-A325-B1FA800D1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76225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Meta LPO 生产与实验室</a:t>
            </a:r>
          </a:p>
        </p:txBody>
      </p:sp>
      <p:sp>
        <p:nvSpPr>
          <p:cNvPr id="2" name="Meta 的 LPO 生产配置">
            <a:extLst xmlns:a="http://schemas.openxmlformats.org/drawingml/2006/main">
              <a:ext uri="{FF2B5EF4-FFF2-40B4-BE49-F238E27FC236}">
                <a16:creationId xmlns:a16="http://schemas.microsoft.com/office/drawing/2014/main" id="{5694000F-03CE-4267-AFAD-D6A02EAC5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85800"/>
            <a:ext cx="11201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Meta 的 LPO 生产配置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C8225F-1F13-4D2E-AD10-C6396A33484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229c42c8574404"/>
          <a:srcRect xmlns:a="http://schemas.openxmlformats.org/drawingml/2006/main" l="3500" t="22000" r="2000" b="500"/>
          <a:stretch xmlns:a="http://schemas.openxmlformats.org/drawingml/2006/main"/>
        </p:blipFill>
        <p:spPr>
          <a:xfrm xmlns:a="http://schemas.openxmlformats.org/drawingml/2006/main">
            <a:off x="495300" y="1708944"/>
            <a:ext cx="6800850" cy="4183063"/>
          </a:xfrm>
          <a:prstGeom xmlns:a="http://schemas.openxmlformats.org/drawingml/2006/main" prst="rect">
            <a:avLst/>
          </a:prstGeom>
        </p:spPr>
      </p:pic>
      <p:sp>
        <p:nvSpPr>
          <p:cNvPr id="4" name="规模">
            <a:extLst xmlns:a="http://schemas.openxmlformats.org/drawingml/2006/main">
              <a:ext uri="{FF2B5EF4-FFF2-40B4-BE49-F238E27FC236}">
                <a16:creationId xmlns:a16="http://schemas.microsoft.com/office/drawing/2014/main" id="{E4BF0B9B-8400-4EAF-ABAC-23CD06AA4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1600200"/>
            <a:ext cx="39433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规模</a:t>
            </a:r>
          </a:p>
        </p:txBody>
      </p:sp>
      <p:sp>
        <p:nvSpPr>
          <p:cNvPr id="5" name="约 4,000 个模块运行 4 个月">
            <a:extLst xmlns:a="http://schemas.openxmlformats.org/drawingml/2006/main">
              <a:ext uri="{FF2B5EF4-FFF2-40B4-BE49-F238E27FC236}">
                <a16:creationId xmlns:a16="http://schemas.microsoft.com/office/drawing/2014/main" id="{DF6A5328-7F06-4D0C-8DA2-EB7579BB1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2038350"/>
            <a:ext cx="39433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约 4,000 个模块运行 4 个月</a:t>
            </a:r>
          </a:p>
        </p:txBody>
      </p:sp>
      <p:sp>
        <p:nvSpPr>
          <p:cNvPr id="6" name="拓扑">
            <a:extLst xmlns:a="http://schemas.openxmlformats.org/drawingml/2006/main">
              <a:ext uri="{FF2B5EF4-FFF2-40B4-BE49-F238E27FC236}">
                <a16:creationId xmlns:a16="http://schemas.microsoft.com/office/drawing/2014/main" id="{B534D961-B364-4BD2-9B16-3C10C4A3A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038475"/>
            <a:ext cx="39433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拓扑</a:t>
            </a:r>
          </a:p>
        </p:txBody>
      </p:sp>
      <p:sp>
        <p:nvSpPr>
          <p:cNvPr id="7" name="DTSW–EDSW 一跳两端 LPO">
            <a:extLst xmlns:a="http://schemas.openxmlformats.org/drawingml/2006/main">
              <a:ext uri="{FF2B5EF4-FFF2-40B4-BE49-F238E27FC236}">
                <a16:creationId xmlns:a16="http://schemas.microsoft.com/office/drawing/2014/main" id="{0490BB49-1B74-4204-A852-875A10F45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476625"/>
            <a:ext cx="39433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DTSW–EDSW 一跳两端 LPO</a:t>
            </a:r>
          </a:p>
        </p:txBody>
      </p:sp>
      <p:sp>
        <p:nvSpPr>
          <p:cNvPr id="8" name="条件">
            <a:extLst xmlns:a="http://schemas.openxmlformats.org/drawingml/2006/main">
              <a:ext uri="{FF2B5EF4-FFF2-40B4-BE49-F238E27FC236}">
                <a16:creationId xmlns:a16="http://schemas.microsoft.com/office/drawing/2014/main" id="{6C102210-E021-4067-A73B-D5718375F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4476750"/>
            <a:ext cx="39433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条件</a:t>
            </a:r>
          </a:p>
        </p:txBody>
      </p:sp>
      <p:sp>
        <p:nvSpPr>
          <p:cNvPr id="9" name="2×400G FR4 以 1×800G 模式运行，FBOSS">
            <a:extLst xmlns:a="http://schemas.openxmlformats.org/drawingml/2006/main">
              <a:ext uri="{FF2B5EF4-FFF2-40B4-BE49-F238E27FC236}">
                <a16:creationId xmlns:a16="http://schemas.microsoft.com/office/drawing/2014/main" id="{AD79E7C9-C1A9-4037-95DB-0592C05E3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4914900"/>
            <a:ext cx="39433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2×400G FR4 以 1×800G 模式运行，FBOSS</a:t>
            </a:r>
          </a:p>
        </p:txBody>
      </p:sp>
      <p:sp>
        <p:nvSpPr>
          <p:cNvPr id="10" name="Meta 上传照片与录音；生产配置页">
            <a:extLst xmlns:a="http://schemas.openxmlformats.org/drawingml/2006/main">
              <a:ext uri="{FF2B5EF4-FFF2-40B4-BE49-F238E27FC236}">
                <a16:creationId xmlns:a16="http://schemas.microsoft.com/office/drawing/2014/main" id="{A3B44D45-3183-445A-BF8E-546A5C9D3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10668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rPr>
              <a:t>Meta 上传照片与录音；生产配置页</a:t>
            </a:r>
          </a:p>
        </p:txBody>
      </p:sp>
      <p:sp>
        <p:nvSpPr>
          <p:cNvPr id="11" name="10">
            <a:extLst xmlns:a="http://schemas.openxmlformats.org/drawingml/2006/main">
              <a:ext uri="{FF2B5EF4-FFF2-40B4-BE49-F238E27FC236}">
                <a16:creationId xmlns:a16="http://schemas.microsoft.com/office/drawing/2014/main" id="{843D79E7-5E79-490B-A732-9102A0DB0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19850"/>
            <a:ext cx="3333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08711081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Meta LPO 生产与实验室">
            <a:extLst xmlns:a="http://schemas.openxmlformats.org/drawingml/2006/main">
              <a:ext uri="{FF2B5EF4-FFF2-40B4-BE49-F238E27FC236}">
                <a16:creationId xmlns:a16="http://schemas.microsoft.com/office/drawing/2014/main" id="{67D8AF26-C6FC-4418-8A39-66056EDD6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76225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Meta LPO 生产与实验室</a:t>
            </a:r>
          </a:p>
        </p:txBody>
      </p:sp>
      <p:sp>
        <p:nvSpPr>
          <p:cNvPr id="2" name="LPO 的生产中断统计">
            <a:extLst xmlns:a="http://schemas.openxmlformats.org/drawingml/2006/main">
              <a:ext uri="{FF2B5EF4-FFF2-40B4-BE49-F238E27FC236}">
                <a16:creationId xmlns:a16="http://schemas.microsoft.com/office/drawing/2014/main" id="{BC3BAC45-9A18-47AD-BED1-7C702D475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85800"/>
            <a:ext cx="11201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LPO 的生产中断统计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D9E724-5A31-46A7-B134-5B1D239DB5E8}"/>
              </a:ext>
            </a:extLst>
          </p:cNvPr>
          <p:cNvGraphicFramePr/>
          <p:nvPr/>
        </p:nvGraphicFramePr>
        <p:xfrm>
          <a:off xmlns:a="http://schemas.openxmlformats.org/drawingml/2006/main" x="495300" y="1600200"/>
          <a:ext xmlns:a="http://schemas.openxmlformats.org/drawingml/2006/main" cx="11201400" cy="25908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571875"/>
                <a:gridCol w="3571875"/>
                <a:gridCol w="4057650"/>
              </a:tblGrid>
              <a:tr h="647700">
                <a:tc>
                  <a:txBody>
                    <a:bodyPr lIns="0" tIns="0" rIns="0" bIns="0"/>
                    <a:lstStyle/>
                    <a:p>
                      <a:pPr algn="l">
                        <a:lnSpc>
                          <a:spcPct val="105000"/>
                        </a:lnSpc>
                        <a:buNone/>
                      </a:pPr>
                      <a:r>
                        <a:rPr sz="1875" b="1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每链路指标</a:t>
                      </a:r>
                    </a:p>
                  </a:txBody>
                  <a:tcPr marL="142875" marR="142875" marT="114300" marB="114300" anchor="ctr">
                    <a:lnL w="9525">
                      <a:solidFill>
                        <a:srgbClr val="D6E0E3"/>
                      </a:solidFill>
                      <a:prstDash val="solid"/>
                    </a:lnL>
                    <a:lnR w="9525">
                      <a:solidFill>
                        <a:srgbClr val="D6E0E3"/>
                      </a:solidFill>
                      <a:prstDash val="solid"/>
                    </a:lnR>
                    <a:lnT w="9525">
                      <a:solidFill>
                        <a:srgbClr val="D6E0E3"/>
                      </a:solidFill>
                      <a:prstDash val="solid"/>
                    </a:lnT>
                    <a:lnB w="9525">
                      <a:solidFill>
                        <a:srgbClr val="D6E0E3"/>
                      </a:solidFill>
                      <a:prstDash val="solid"/>
                    </a:lnB>
                    <a:solidFill>
                      <a:srgbClr val="142E3B"/>
                    </a:solidFill>
                  </a:tcPr>
                </a:tc>
                <a:tc>
                  <a:txBody>
                    <a:bodyPr lIns="0" tIns="0" rIns="0" bIns="0"/>
                    <a:lstStyle/>
                    <a:p>
                      <a:pPr algn="l">
                        <a:lnSpc>
                          <a:spcPct val="105000"/>
                        </a:lnSpc>
                        <a:buNone/>
                      </a:pPr>
                      <a:r>
                        <a:rPr sz="1875" b="1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Retimed 基准</a:t>
                      </a:r>
                    </a:p>
                  </a:txBody>
                  <a:tcPr marL="142875" marR="142875" marT="114300" marB="114300" anchor="ctr">
                    <a:lnR w="9525">
                      <a:solidFill>
                        <a:srgbClr val="D6E0E3"/>
                      </a:solidFill>
                      <a:prstDash val="solid"/>
                    </a:lnR>
                    <a:lnT w="9525">
                      <a:solidFill>
                        <a:srgbClr val="D6E0E3"/>
                      </a:solidFill>
                      <a:prstDash val="solid"/>
                    </a:lnT>
                    <a:lnB w="9525">
                      <a:solidFill>
                        <a:srgbClr val="D6E0E3"/>
                      </a:solidFill>
                      <a:prstDash val="solid"/>
                    </a:lnB>
                    <a:solidFill>
                      <a:srgbClr val="142E3B"/>
                    </a:solidFill>
                  </a:tcPr>
                </a:tc>
                <a:tc>
                  <a:txBody>
                    <a:bodyPr lIns="0" tIns="0" rIns="0" bIns="0"/>
                    <a:lstStyle/>
                    <a:p>
                      <a:pPr algn="l">
                        <a:lnSpc>
                          <a:spcPct val="105000"/>
                        </a:lnSpc>
                        <a:buNone/>
                      </a:pPr>
                      <a:r>
                        <a:rPr sz="1875" b="1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LPO 相对值</a:t>
                      </a:r>
                    </a:p>
                  </a:txBody>
                  <a:tcPr marL="142875" marR="142875" marT="114300" marB="114300" anchor="ctr">
                    <a:lnR w="9525">
                      <a:solidFill>
                        <a:srgbClr val="D6E0E3"/>
                      </a:solidFill>
                      <a:prstDash val="solid"/>
                    </a:lnR>
                    <a:lnT w="9525">
                      <a:solidFill>
                        <a:srgbClr val="D6E0E3"/>
                      </a:solidFill>
                      <a:prstDash val="solid"/>
                    </a:lnT>
                    <a:lnB w="9525">
                      <a:solidFill>
                        <a:srgbClr val="D6E0E3"/>
                      </a:solidFill>
                      <a:prstDash val="solid"/>
                    </a:lnB>
                    <a:solidFill>
                      <a:srgbClr val="142E3B"/>
                    </a:solidFill>
                  </a:tcPr>
                </a:tc>
              </a:tr>
              <a:tr h="647700">
                <a:tc>
                  <a:txBody>
                    <a:bodyPr lIns="0" tIns="0" rIns="0" bIns="0"/>
                    <a:lstStyle/>
                    <a:p>
                      <a:pPr algn="l">
                        <a:lnSpc>
                          <a:spcPct val="105000"/>
                        </a:lnSpc>
                        <a:buNone/>
                      </a:pPr>
                      <a:r>
                        <a:rPr sz="1875" b="0">
                          <a:solidFill>
                            <a:srgbClr val="142E3B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整个观察期中断</a:t>
                      </a:r>
                    </a:p>
                  </a:txBody>
                  <a:tcPr marL="142875" marR="142875" marT="114300" marB="114300" anchor="ctr">
                    <a:lnL w="9525">
                      <a:solidFill>
                        <a:srgbClr val="D6E0E3"/>
                      </a:solidFill>
                      <a:prstDash val="solid"/>
                    </a:lnL>
                    <a:lnR w="9525">
                      <a:solidFill>
                        <a:srgbClr val="D6E0E3"/>
                      </a:solidFill>
                      <a:prstDash val="solid"/>
                    </a:lnR>
                    <a:lnB w="9525">
                      <a:solidFill>
                        <a:srgbClr val="D6E0E3"/>
                      </a:solidFill>
                      <a:prstDash val="solid"/>
                    </a:lnB>
                    <a:solidFill>
                      <a:srgbClr val="F0F6F6"/>
                    </a:solidFill>
                  </a:tcPr>
                </a:tc>
                <a:tc>
                  <a:txBody>
                    <a:bodyPr lIns="0" tIns="0" rIns="0" bIns="0"/>
                    <a:lstStyle/>
                    <a:p>
                      <a:pPr algn="l">
                        <a:lnSpc>
                          <a:spcPct val="105000"/>
                        </a:lnSpc>
                        <a:buNone/>
                      </a:pPr>
                      <a:r>
                        <a:rPr sz="1875" b="0">
                          <a:solidFill>
                            <a:srgbClr val="142E3B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1</a:t>
                      </a:r>
                    </a:p>
                  </a:txBody>
                  <a:tcPr marL="142875" marR="142875" marT="114300" marB="114300" anchor="ctr">
                    <a:lnR w="9525">
                      <a:solidFill>
                        <a:srgbClr val="D6E0E3"/>
                      </a:solidFill>
                      <a:prstDash val="solid"/>
                    </a:lnR>
                    <a:lnB w="9525">
                      <a:solidFill>
                        <a:srgbClr val="D6E0E3"/>
                      </a:solidFill>
                      <a:prstDash val="solid"/>
                    </a:lnB>
                    <a:solidFill>
                      <a:srgbClr val="F0F6F6"/>
                    </a:solidFill>
                  </a:tcPr>
                </a:tc>
                <a:tc>
                  <a:txBody>
                    <a:bodyPr lIns="0" tIns="0" rIns="0" bIns="0"/>
                    <a:lstStyle/>
                    <a:p>
                      <a:pPr algn="l">
                        <a:lnSpc>
                          <a:spcPct val="105000"/>
                        </a:lnSpc>
                        <a:buNone/>
                      </a:pPr>
                      <a:r>
                        <a:rPr sz="1875" b="0">
                          <a:solidFill>
                            <a:srgbClr val="142E3B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约 1/2</a:t>
                      </a:r>
                    </a:p>
                  </a:txBody>
                  <a:tcPr marL="142875" marR="142875" marT="114300" marB="114300" anchor="ctr">
                    <a:lnR w="9525">
                      <a:solidFill>
                        <a:srgbClr val="D6E0E3"/>
                      </a:solidFill>
                      <a:prstDash val="solid"/>
                    </a:lnR>
                    <a:lnB w="9525">
                      <a:solidFill>
                        <a:srgbClr val="D6E0E3"/>
                      </a:solidFill>
                      <a:prstDash val="solid"/>
                    </a:lnB>
                    <a:solidFill>
                      <a:srgbClr val="F0F6F6"/>
                    </a:solidFill>
                  </a:tcPr>
                </a:tc>
              </a:tr>
              <a:tr h="647700">
                <a:tc>
                  <a:txBody>
                    <a:bodyPr lIns="0" tIns="0" rIns="0" bIns="0"/>
                    <a:lstStyle/>
                    <a:p>
                      <a:pPr algn="l">
                        <a:lnSpc>
                          <a:spcPct val="105000"/>
                        </a:lnSpc>
                        <a:buNone/>
                      </a:pPr>
                      <a:r>
                        <a:rPr sz="1875" b="0">
                          <a:solidFill>
                            <a:srgbClr val="142E3B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影响业务的失败</a:t>
                      </a:r>
                    </a:p>
                  </a:txBody>
                  <a:tcPr marL="142875" marR="142875" marT="114300" marB="114300" anchor="ctr">
                    <a:lnL w="9525">
                      <a:solidFill>
                        <a:srgbClr val="D6E0E3"/>
                      </a:solidFill>
                      <a:prstDash val="solid"/>
                    </a:lnL>
                    <a:lnR w="9525">
                      <a:solidFill>
                        <a:srgbClr val="D6E0E3"/>
                      </a:solidFill>
                      <a:prstDash val="solid"/>
                    </a:lnR>
                    <a:lnB w="9525">
                      <a:solidFill>
                        <a:srgbClr val="D6E0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tIns="0" rIns="0" bIns="0"/>
                    <a:lstStyle/>
                    <a:p>
                      <a:pPr algn="l">
                        <a:lnSpc>
                          <a:spcPct val="105000"/>
                        </a:lnSpc>
                        <a:buNone/>
                      </a:pPr>
                      <a:r>
                        <a:rPr sz="1875" b="0">
                          <a:solidFill>
                            <a:srgbClr val="142E3B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1</a:t>
                      </a:r>
                    </a:p>
                  </a:txBody>
                  <a:tcPr marL="142875" marR="142875" marT="114300" marB="114300" anchor="ctr">
                    <a:lnR w="9525">
                      <a:solidFill>
                        <a:srgbClr val="D6E0E3"/>
                      </a:solidFill>
                      <a:prstDash val="solid"/>
                    </a:lnR>
                    <a:lnB w="9525">
                      <a:solidFill>
                        <a:srgbClr val="D6E0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tIns="0" rIns="0" bIns="0"/>
                    <a:lstStyle/>
                    <a:p>
                      <a:pPr algn="l">
                        <a:lnSpc>
                          <a:spcPct val="105000"/>
                        </a:lnSpc>
                        <a:buNone/>
                      </a:pPr>
                      <a:r>
                        <a:rPr sz="1875" b="0">
                          <a:solidFill>
                            <a:srgbClr val="142E3B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约 1/2.6</a:t>
                      </a:r>
                    </a:p>
                  </a:txBody>
                  <a:tcPr marL="142875" marR="142875" marT="114300" marB="114300" anchor="ctr">
                    <a:lnR w="9525">
                      <a:solidFill>
                        <a:srgbClr val="D6E0E3"/>
                      </a:solidFill>
                      <a:prstDash val="solid"/>
                    </a:lnR>
                    <a:lnB w="9525">
                      <a:solidFill>
                        <a:srgbClr val="D6E0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47700">
                <a:tc>
                  <a:txBody>
                    <a:bodyPr lIns="0" tIns="0" rIns="0" bIns="0"/>
                    <a:lstStyle/>
                    <a:p>
                      <a:pPr algn="l">
                        <a:lnSpc>
                          <a:spcPct val="105000"/>
                        </a:lnSpc>
                        <a:buNone/>
                      </a:pPr>
                      <a:r>
                        <a:rPr sz="1875" b="0">
                          <a:solidFill>
                            <a:srgbClr val="142E3B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最后 60 天中断</a:t>
                      </a:r>
                    </a:p>
                  </a:txBody>
                  <a:tcPr marL="142875" marR="142875" marT="114300" marB="114300" anchor="ctr">
                    <a:lnL w="9525">
                      <a:solidFill>
                        <a:srgbClr val="D6E0E3"/>
                      </a:solidFill>
                      <a:prstDash val="solid"/>
                    </a:lnL>
                    <a:lnR w="9525">
                      <a:solidFill>
                        <a:srgbClr val="D6E0E3"/>
                      </a:solidFill>
                      <a:prstDash val="solid"/>
                    </a:lnR>
                    <a:lnB w="9525">
                      <a:solidFill>
                        <a:srgbClr val="D6E0E3"/>
                      </a:solidFill>
                      <a:prstDash val="solid"/>
                    </a:lnB>
                    <a:solidFill>
                      <a:srgbClr val="F0F6F6"/>
                    </a:solidFill>
                  </a:tcPr>
                </a:tc>
                <a:tc>
                  <a:txBody>
                    <a:bodyPr lIns="0" tIns="0" rIns="0" bIns="0"/>
                    <a:lstStyle/>
                    <a:p>
                      <a:pPr algn="l">
                        <a:lnSpc>
                          <a:spcPct val="105000"/>
                        </a:lnSpc>
                        <a:buNone/>
                      </a:pPr>
                      <a:r>
                        <a:rPr sz="1875" b="0">
                          <a:solidFill>
                            <a:srgbClr val="142E3B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1</a:t>
                      </a:r>
                    </a:p>
                  </a:txBody>
                  <a:tcPr marL="142875" marR="142875" marT="114300" marB="114300" anchor="ctr">
                    <a:lnR w="9525">
                      <a:solidFill>
                        <a:srgbClr val="D6E0E3"/>
                      </a:solidFill>
                      <a:prstDash val="solid"/>
                    </a:lnR>
                    <a:lnB w="9525">
                      <a:solidFill>
                        <a:srgbClr val="D6E0E3"/>
                      </a:solidFill>
                      <a:prstDash val="solid"/>
                    </a:lnB>
                    <a:solidFill>
                      <a:srgbClr val="F0F6F6"/>
                    </a:solidFill>
                  </a:tcPr>
                </a:tc>
                <a:tc>
                  <a:txBody>
                    <a:bodyPr lIns="0" tIns="0" rIns="0" bIns="0"/>
                    <a:lstStyle/>
                    <a:p>
                      <a:pPr algn="l">
                        <a:lnSpc>
                          <a:spcPct val="105000"/>
                        </a:lnSpc>
                        <a:buNone/>
                      </a:pPr>
                      <a:r>
                        <a:rPr sz="1875" b="0">
                          <a:solidFill>
                            <a:srgbClr val="142E3B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约 1/8.4</a:t>
                      </a:r>
                    </a:p>
                  </a:txBody>
                  <a:tcPr marL="142875" marR="142875" marT="114300" marB="114300" anchor="ctr">
                    <a:lnR w="9525">
                      <a:solidFill>
                        <a:srgbClr val="D6E0E3"/>
                      </a:solidFill>
                      <a:prstDash val="solid"/>
                    </a:lnR>
                    <a:lnB w="9525">
                      <a:solidFill>
                        <a:srgbClr val="D6E0E3"/>
                      </a:solidFill>
                      <a:prstDash val="solid"/>
                    </a:lnB>
                    <a:solidFill>
                      <a:srgbClr val="F0F6F6"/>
                    </a:solidFill>
                  </a:tcPr>
                </a:tc>
              </a:tr>
            </a:tbl>
          </a:graphicData>
        </a:graphic>
      </p:graphicFrame>
      <p:sp>
        <p:nvSpPr>
          <p:cNvPr id="4" name="比较单位  以 retimed 的每链路统计归一">
            <a:extLst xmlns:a="http://schemas.openxmlformats.org/drawingml/2006/main">
              <a:ext uri="{FF2B5EF4-FFF2-40B4-BE49-F238E27FC236}">
                <a16:creationId xmlns:a16="http://schemas.microsoft.com/office/drawing/2014/main" id="{52BAD08C-AB3B-4BDF-8151-B3B3DCC27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448175"/>
            <a:ext cx="110490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7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17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比较单位  以 retimed 的每链路统计归一</a:t>
            </a:r>
          </a:p>
        </p:txBody>
      </p:sp>
      <p:sp>
        <p:nvSpPr>
          <p:cNvPr id="5" name="工程意义  中断次数要连同恢复时间和业务损失记录">
            <a:extLst xmlns:a="http://schemas.openxmlformats.org/drawingml/2006/main">
              <a:ext uri="{FF2B5EF4-FFF2-40B4-BE49-F238E27FC236}">
                <a16:creationId xmlns:a16="http://schemas.microsoft.com/office/drawing/2014/main" id="{7A5CB1B0-9E22-468D-BCAE-C0952F588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876800"/>
            <a:ext cx="110490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725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pPr>
            <a:r>
              <a:rPr sz="1725" b="0">
                <a:solidFill>
                  <a:srgbClr val="5C6B73"/>
                </a:solidFill>
                <a:latin typeface="Noto Sans SC"/>
                <a:ea typeface="Noto Sans SC"/>
                <a:cs typeface="Noto Sans SC"/>
              </a:rPr>
              <a:t>工程意义  中断次数要连同恢复时间和业务损失记录</a:t>
            </a:r>
          </a:p>
        </p:txBody>
      </p:sp>
      <p:sp>
        <p:nvSpPr>
          <p:cNvPr id="6" name="Meta 生产结果原始照片；相对值按现场标注">
            <a:extLst xmlns:a="http://schemas.openxmlformats.org/drawingml/2006/main">
              <a:ext uri="{FF2B5EF4-FFF2-40B4-BE49-F238E27FC236}">
                <a16:creationId xmlns:a16="http://schemas.microsoft.com/office/drawing/2014/main" id="{3B38FAB0-9FCE-4C58-A6F6-4BD742400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10668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rPr>
              <a:t>Meta 生产结果原始照片；相对值按现场标注</a:t>
            </a:r>
          </a:p>
        </p:txBody>
      </p:sp>
      <p:sp>
        <p:nvSpPr>
          <p:cNvPr id="7" name="11">
            <a:extLst xmlns:a="http://schemas.openxmlformats.org/drawingml/2006/main">
              <a:ext uri="{FF2B5EF4-FFF2-40B4-BE49-F238E27FC236}">
                <a16:creationId xmlns:a16="http://schemas.microsoft.com/office/drawing/2014/main" id="{025A70B0-8E92-4B31-AA38-3C207B8B2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19850"/>
            <a:ext cx="3333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87967449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Meta LPO 生产与实验室">
            <a:extLst xmlns:a="http://schemas.openxmlformats.org/drawingml/2006/main">
              <a:ext uri="{FF2B5EF4-FFF2-40B4-BE49-F238E27FC236}">
                <a16:creationId xmlns:a16="http://schemas.microsoft.com/office/drawing/2014/main" id="{E8FD08B4-9F0E-4BFB-BE72-566FE845C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76225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Meta LPO 生产与实验室</a:t>
            </a:r>
          </a:p>
        </p:txBody>
      </p:sp>
      <p:sp>
        <p:nvSpPr>
          <p:cNvPr id="2" name="Meta 的长期实验室验证">
            <a:extLst xmlns:a="http://schemas.openxmlformats.org/drawingml/2006/main">
              <a:ext uri="{FF2B5EF4-FFF2-40B4-BE49-F238E27FC236}">
                <a16:creationId xmlns:a16="http://schemas.microsoft.com/office/drawing/2014/main" id="{A6DD9553-152B-44B4-AA09-65E40DBDC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85800"/>
            <a:ext cx="11201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Meta 的长期实验室验证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C67177-E8E4-45B7-91D7-136015D77BE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7422bb762e444d"/>
          <a:srcRect xmlns:a="http://schemas.openxmlformats.org/drawingml/2006/main" l="3500" t="23000" r="2500" b="1500"/>
          <a:stretch xmlns:a="http://schemas.openxmlformats.org/drawingml/2006/main"/>
        </p:blipFill>
        <p:spPr>
          <a:xfrm xmlns:a="http://schemas.openxmlformats.org/drawingml/2006/main">
            <a:off x="495300" y="1752081"/>
            <a:ext cx="6800850" cy="4096789"/>
          </a:xfrm>
          <a:prstGeom xmlns:a="http://schemas.openxmlformats.org/drawingml/2006/main" prst="rect">
            <a:avLst/>
          </a:prstGeom>
        </p:spPr>
      </p:pic>
      <p:sp>
        <p:nvSpPr>
          <p:cNvPr id="4" name="长期测试">
            <a:extLst xmlns:a="http://schemas.openxmlformats.org/drawingml/2006/main">
              <a:ext uri="{FF2B5EF4-FFF2-40B4-BE49-F238E27FC236}">
                <a16:creationId xmlns:a16="http://schemas.microsoft.com/office/drawing/2014/main" id="{1389A527-A3A0-4CE7-8153-53FF9E119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1600200"/>
            <a:ext cx="39433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长期测试</a:t>
            </a:r>
          </a:p>
        </p:txBody>
      </p:sp>
      <p:sp>
        <p:nvSpPr>
          <p:cNvPr id="5" name="296 万 link-hours，观察到 0 次模块归因失败">
            <a:extLst xmlns:a="http://schemas.openxmlformats.org/drawingml/2006/main">
              <a:ext uri="{FF2B5EF4-FFF2-40B4-BE49-F238E27FC236}">
                <a16:creationId xmlns:a16="http://schemas.microsoft.com/office/drawing/2014/main" id="{5918B894-779C-4D04-8849-2ED8A6B2D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2038350"/>
            <a:ext cx="39433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296 万 link-hours，观察到 0 次模块归因失败</a:t>
            </a:r>
          </a:p>
        </p:txBody>
      </p:sp>
      <p:sp>
        <p:nvSpPr>
          <p:cNvPr id="6" name="功耗与温度">
            <a:extLst xmlns:a="http://schemas.openxmlformats.org/drawingml/2006/main">
              <a:ext uri="{FF2B5EF4-FFF2-40B4-BE49-F238E27FC236}">
                <a16:creationId xmlns:a16="http://schemas.microsoft.com/office/drawing/2014/main" id="{44F44AFB-C1AC-4E95-8E02-CA8243E72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038475"/>
            <a:ext cx="39433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功耗与温度</a:t>
            </a:r>
          </a:p>
        </p:txBody>
      </p:sp>
      <p:sp>
        <p:nvSpPr>
          <p:cNvPr id="7" name="相同固定风扇下 −46% 与 −17.5 °C">
            <a:extLst xmlns:a="http://schemas.openxmlformats.org/drawingml/2006/main">
              <a:ext uri="{FF2B5EF4-FFF2-40B4-BE49-F238E27FC236}">
                <a16:creationId xmlns:a16="http://schemas.microsoft.com/office/drawing/2014/main" id="{A8CDB4BC-1800-4D84-AEEF-21FB0DFEC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476625"/>
            <a:ext cx="39433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相同固定风扇下 −46% 与 −17.5 °C</a:t>
            </a:r>
          </a:p>
        </p:txBody>
      </p:sp>
      <p:sp>
        <p:nvSpPr>
          <p:cNvPr id="8" name="测试代际">
            <a:extLst xmlns:a="http://schemas.openxmlformats.org/drawingml/2006/main">
              <a:ext uri="{FF2B5EF4-FFF2-40B4-BE49-F238E27FC236}">
                <a16:creationId xmlns:a16="http://schemas.microsoft.com/office/drawing/2014/main" id="{D41458E0-6084-47E3-B5B0-710CB6CDE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4476750"/>
            <a:ext cx="39433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测试代际</a:t>
            </a:r>
          </a:p>
        </p:txBody>
      </p:sp>
      <p:sp>
        <p:nvSpPr>
          <p:cNvPr id="9" name="100G/lane，MiniPack3 光回环">
            <a:extLst xmlns:a="http://schemas.openxmlformats.org/drawingml/2006/main">
              <a:ext uri="{FF2B5EF4-FFF2-40B4-BE49-F238E27FC236}">
                <a16:creationId xmlns:a16="http://schemas.microsoft.com/office/drawing/2014/main" id="{7F26E0CC-39C8-44C0-8A66-5FC0B90C9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4914900"/>
            <a:ext cx="39433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100G/lane，MiniPack3 光回环</a:t>
            </a:r>
          </a:p>
        </p:txBody>
      </p:sp>
      <p:sp>
        <p:nvSpPr>
          <p:cNvPr id="10" name="Meta 实验室结果照片；上传演讲资料">
            <a:extLst xmlns:a="http://schemas.openxmlformats.org/drawingml/2006/main">
              <a:ext uri="{FF2B5EF4-FFF2-40B4-BE49-F238E27FC236}">
                <a16:creationId xmlns:a16="http://schemas.microsoft.com/office/drawing/2014/main" id="{FAFE2AC2-3481-40C4-B908-8624A52C4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10668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rPr>
              <a:t>Meta 实验室结果照片；上传演讲资料</a:t>
            </a:r>
          </a:p>
        </p:txBody>
      </p:sp>
      <p:sp>
        <p:nvSpPr>
          <p:cNvPr id="11" name="12">
            <a:extLst xmlns:a="http://schemas.openxmlformats.org/drawingml/2006/main">
              <a:ext uri="{FF2B5EF4-FFF2-40B4-BE49-F238E27FC236}">
                <a16:creationId xmlns:a16="http://schemas.microsoft.com/office/drawing/2014/main" id="{01FB6BD0-D071-4193-9AD5-429B5B240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19850"/>
            <a:ext cx="3333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2356731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Meta LPO 生产与实验室">
            <a:extLst xmlns:a="http://schemas.openxmlformats.org/drawingml/2006/main">
              <a:ext uri="{FF2B5EF4-FFF2-40B4-BE49-F238E27FC236}">
                <a16:creationId xmlns:a16="http://schemas.microsoft.com/office/drawing/2014/main" id="{81037040-E0EF-4855-AAB3-7A966B133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76225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Meta LPO 生产与实验室</a:t>
            </a:r>
          </a:p>
        </p:txBody>
      </p:sp>
      <p:sp>
        <p:nvSpPr>
          <p:cNvPr id="2" name="误码与光功率的长期漂移">
            <a:extLst xmlns:a="http://schemas.openxmlformats.org/drawingml/2006/main">
              <a:ext uri="{FF2B5EF4-FFF2-40B4-BE49-F238E27FC236}">
                <a16:creationId xmlns:a16="http://schemas.microsoft.com/office/drawing/2014/main" id="{8B127B05-17C5-47A9-AD2E-0D383B3C4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85800"/>
            <a:ext cx="11201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误码与光功率的长期漂移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285D39-FAA0-4480-A142-1DA2D2042D17}"/>
              </a:ext>
            </a:extLst>
          </p:cNvPr>
          <p:cNvGraphicFramePr/>
          <p:nvPr/>
        </p:nvGraphicFramePr>
        <p:xfrm>
          <a:off xmlns:a="http://schemas.openxmlformats.org/drawingml/2006/main" x="495300" y="1600200"/>
          <a:ext xmlns:a="http://schemas.openxmlformats.org/drawingml/2006/main" cx="11201400" cy="3238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191000"/>
                <a:gridCol w="7010400"/>
              </a:tblGrid>
              <a:tr h="647700">
                <a:tc>
                  <a:txBody>
                    <a:bodyPr lIns="0" tIns="0" rIns="0" bIns="0"/>
                    <a:lstStyle/>
                    <a:p>
                      <a:pPr algn="l">
                        <a:lnSpc>
                          <a:spcPct val="105000"/>
                        </a:lnSpc>
                        <a:buNone/>
                      </a:pPr>
                      <a:r>
                        <a:rPr sz="1875" b="1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观察项</a:t>
                      </a:r>
                    </a:p>
                  </a:txBody>
                  <a:tcPr marL="142875" marR="142875" marT="114300" marB="114300" anchor="ctr">
                    <a:lnL w="9525">
                      <a:solidFill>
                        <a:srgbClr val="D6E0E3"/>
                      </a:solidFill>
                      <a:prstDash val="solid"/>
                    </a:lnL>
                    <a:lnR w="9525">
                      <a:solidFill>
                        <a:srgbClr val="D6E0E3"/>
                      </a:solidFill>
                      <a:prstDash val="solid"/>
                    </a:lnR>
                    <a:lnT w="9525">
                      <a:solidFill>
                        <a:srgbClr val="D6E0E3"/>
                      </a:solidFill>
                      <a:prstDash val="solid"/>
                    </a:lnT>
                    <a:lnB w="9525">
                      <a:solidFill>
                        <a:srgbClr val="D6E0E3"/>
                      </a:solidFill>
                      <a:prstDash val="solid"/>
                    </a:lnB>
                    <a:solidFill>
                      <a:srgbClr val="142E3B"/>
                    </a:solidFill>
                  </a:tcPr>
                </a:tc>
                <a:tc>
                  <a:txBody>
                    <a:bodyPr lIns="0" tIns="0" rIns="0" bIns="0"/>
                    <a:lstStyle/>
                    <a:p>
                      <a:pPr algn="l">
                        <a:lnSpc>
                          <a:spcPct val="105000"/>
                        </a:lnSpc>
                        <a:buNone/>
                      </a:pPr>
                      <a:r>
                        <a:rPr sz="1875" b="1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现场数值</a:t>
                      </a:r>
                    </a:p>
                  </a:txBody>
                  <a:tcPr marL="142875" marR="142875" marT="114300" marB="114300" anchor="ctr">
                    <a:lnR w="9525">
                      <a:solidFill>
                        <a:srgbClr val="D6E0E3"/>
                      </a:solidFill>
                      <a:prstDash val="solid"/>
                    </a:lnR>
                    <a:lnT w="9525">
                      <a:solidFill>
                        <a:srgbClr val="D6E0E3"/>
                      </a:solidFill>
                      <a:prstDash val="solid"/>
                    </a:lnT>
                    <a:lnB w="9525">
                      <a:solidFill>
                        <a:srgbClr val="D6E0E3"/>
                      </a:solidFill>
                      <a:prstDash val="solid"/>
                    </a:lnB>
                    <a:solidFill>
                      <a:srgbClr val="142E3B"/>
                    </a:solidFill>
                  </a:tcPr>
                </a:tc>
              </a:tr>
              <a:tr h="647700">
                <a:tc>
                  <a:txBody>
                    <a:bodyPr lIns="0" tIns="0" rIns="0" bIns="0"/>
                    <a:lstStyle/>
                    <a:p>
                      <a:pPr algn="l">
                        <a:lnSpc>
                          <a:spcPct val="105000"/>
                        </a:lnSpc>
                        <a:buNone/>
                      </a:pPr>
                      <a:r>
                        <a:rPr sz="1875" b="0">
                          <a:solidFill>
                            <a:srgbClr val="142E3B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Pre-FEC BER 中位数</a:t>
                      </a:r>
                    </a:p>
                  </a:txBody>
                  <a:tcPr marL="142875" marR="142875" marT="114300" marB="114300" anchor="ctr">
                    <a:lnL w="9525">
                      <a:solidFill>
                        <a:srgbClr val="D6E0E3"/>
                      </a:solidFill>
                      <a:prstDash val="solid"/>
                    </a:lnL>
                    <a:lnR w="9525">
                      <a:solidFill>
                        <a:srgbClr val="D6E0E3"/>
                      </a:solidFill>
                      <a:prstDash val="solid"/>
                    </a:lnR>
                    <a:lnB w="9525">
                      <a:solidFill>
                        <a:srgbClr val="D6E0E3"/>
                      </a:solidFill>
                      <a:prstDash val="solid"/>
                    </a:lnB>
                    <a:solidFill>
                      <a:srgbClr val="F0F6F6"/>
                    </a:solidFill>
                  </a:tcPr>
                </a:tc>
                <a:tc>
                  <a:txBody>
                    <a:bodyPr lIns="0" tIns="0" rIns="0" bIns="0"/>
                    <a:lstStyle/>
                    <a:p>
                      <a:pPr algn="l">
                        <a:lnSpc>
                          <a:spcPct val="105000"/>
                        </a:lnSpc>
                        <a:buNone/>
                      </a:pPr>
                      <a:r>
                        <a:rPr sz="1875" b="0">
                          <a:solidFill>
                            <a:srgbClr val="142E3B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约 10⁻⁹</a:t>
                      </a:r>
                    </a:p>
                  </a:txBody>
                  <a:tcPr marL="142875" marR="142875" marT="114300" marB="114300" anchor="ctr">
                    <a:lnR w="9525">
                      <a:solidFill>
                        <a:srgbClr val="D6E0E3"/>
                      </a:solidFill>
                      <a:prstDash val="solid"/>
                    </a:lnR>
                    <a:lnB w="9525">
                      <a:solidFill>
                        <a:srgbClr val="D6E0E3"/>
                      </a:solidFill>
                      <a:prstDash val="solid"/>
                    </a:lnB>
                    <a:solidFill>
                      <a:srgbClr val="F0F6F6"/>
                    </a:solidFill>
                  </a:tcPr>
                </a:tc>
              </a:tr>
              <a:tr h="647700">
                <a:tc>
                  <a:txBody>
                    <a:bodyPr lIns="0" tIns="0" rIns="0" bIns="0"/>
                    <a:lstStyle/>
                    <a:p>
                      <a:pPr algn="l">
                        <a:lnSpc>
                          <a:spcPct val="105000"/>
                        </a:lnSpc>
                        <a:buNone/>
                      </a:pPr>
                      <a:r>
                        <a:rPr sz="1875" b="0">
                          <a:solidFill>
                            <a:srgbClr val="142E3B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FEC bin 典型值</a:t>
                      </a:r>
                    </a:p>
                  </a:txBody>
                  <a:tcPr marL="142875" marR="142875" marT="114300" marB="114300" anchor="ctr">
                    <a:lnL w="9525">
                      <a:solidFill>
                        <a:srgbClr val="D6E0E3"/>
                      </a:solidFill>
                      <a:prstDash val="solid"/>
                    </a:lnL>
                    <a:lnR w="9525">
                      <a:solidFill>
                        <a:srgbClr val="D6E0E3"/>
                      </a:solidFill>
                      <a:prstDash val="solid"/>
                    </a:lnR>
                    <a:lnB w="9525">
                      <a:solidFill>
                        <a:srgbClr val="D6E0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tIns="0" rIns="0" bIns="0"/>
                    <a:lstStyle/>
                    <a:p>
                      <a:pPr algn="l">
                        <a:lnSpc>
                          <a:spcPct val="105000"/>
                        </a:lnSpc>
                        <a:buNone/>
                      </a:pPr>
                      <a:r>
                        <a:rPr sz="1875" b="0">
                          <a:solidFill>
                            <a:srgbClr val="142E3B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两组均为 2</a:t>
                      </a:r>
                    </a:p>
                  </a:txBody>
                  <a:tcPr marL="142875" marR="142875" marT="114300" marB="114300" anchor="ctr">
                    <a:lnR w="9525">
                      <a:solidFill>
                        <a:srgbClr val="D6E0E3"/>
                      </a:solidFill>
                      <a:prstDash val="solid"/>
                    </a:lnR>
                    <a:lnB w="9525">
                      <a:solidFill>
                        <a:srgbClr val="D6E0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47700">
                <a:tc>
                  <a:txBody>
                    <a:bodyPr lIns="0" tIns="0" rIns="0" bIns="0"/>
                    <a:lstStyle/>
                    <a:p>
                      <a:pPr algn="l">
                        <a:lnSpc>
                          <a:spcPct val="105000"/>
                        </a:lnSpc>
                        <a:buNone/>
                      </a:pPr>
                      <a:r>
                        <a:rPr sz="1875" b="0">
                          <a:solidFill>
                            <a:srgbClr val="142E3B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最差 FEC bin</a:t>
                      </a:r>
                    </a:p>
                  </a:txBody>
                  <a:tcPr marL="142875" marR="142875" marT="114300" marB="114300" anchor="ctr">
                    <a:lnL w="9525">
                      <a:solidFill>
                        <a:srgbClr val="D6E0E3"/>
                      </a:solidFill>
                      <a:prstDash val="solid"/>
                    </a:lnL>
                    <a:lnR w="9525">
                      <a:solidFill>
                        <a:srgbClr val="D6E0E3"/>
                      </a:solidFill>
                      <a:prstDash val="solid"/>
                    </a:lnR>
                    <a:lnB w="9525">
                      <a:solidFill>
                        <a:srgbClr val="D6E0E3"/>
                      </a:solidFill>
                      <a:prstDash val="solid"/>
                    </a:lnB>
                    <a:solidFill>
                      <a:srgbClr val="F0F6F6"/>
                    </a:solidFill>
                  </a:tcPr>
                </a:tc>
                <a:tc>
                  <a:txBody>
                    <a:bodyPr lIns="0" tIns="0" rIns="0" bIns="0"/>
                    <a:lstStyle/>
                    <a:p>
                      <a:pPr algn="l">
                        <a:lnSpc>
                          <a:spcPct val="105000"/>
                        </a:lnSpc>
                        <a:buNone/>
                      </a:pPr>
                      <a:r>
                        <a:rPr sz="1875" b="0">
                          <a:solidFill>
                            <a:srgbClr val="142E3B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Linear 5，Retimed 7</a:t>
                      </a:r>
                    </a:p>
                  </a:txBody>
                  <a:tcPr marL="142875" marR="142875" marT="114300" marB="114300" anchor="ctr">
                    <a:lnR w="9525">
                      <a:solidFill>
                        <a:srgbClr val="D6E0E3"/>
                      </a:solidFill>
                      <a:prstDash val="solid"/>
                    </a:lnR>
                    <a:lnB w="9525">
                      <a:solidFill>
                        <a:srgbClr val="D6E0E3"/>
                      </a:solidFill>
                      <a:prstDash val="solid"/>
                    </a:lnB>
                    <a:solidFill>
                      <a:srgbClr val="F0F6F6"/>
                    </a:solidFill>
                  </a:tcPr>
                </a:tc>
              </a:tr>
              <a:tr h="647700">
                <a:tc>
                  <a:txBody>
                    <a:bodyPr lIns="0" tIns="0" rIns="0" bIns="0"/>
                    <a:lstStyle/>
                    <a:p>
                      <a:pPr algn="l">
                        <a:lnSpc>
                          <a:spcPct val="105000"/>
                        </a:lnSpc>
                        <a:buNone/>
                      </a:pPr>
                      <a:r>
                        <a:rPr sz="1875" b="0">
                          <a:solidFill>
                            <a:srgbClr val="142E3B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8 lane 104 天光功率</a:t>
                      </a:r>
                    </a:p>
                  </a:txBody>
                  <a:tcPr marL="142875" marR="142875" marT="114300" marB="114300" anchor="ctr">
                    <a:lnL w="9525">
                      <a:solidFill>
                        <a:srgbClr val="D6E0E3"/>
                      </a:solidFill>
                      <a:prstDash val="solid"/>
                    </a:lnL>
                    <a:lnR w="9525">
                      <a:solidFill>
                        <a:srgbClr val="D6E0E3"/>
                      </a:solidFill>
                      <a:prstDash val="solid"/>
                    </a:lnR>
                    <a:lnB w="9525">
                      <a:solidFill>
                        <a:srgbClr val="D6E0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tIns="0" rIns="0" bIns="0"/>
                    <a:lstStyle/>
                    <a:p>
                      <a:pPr algn="l">
                        <a:lnSpc>
                          <a:spcPct val="105000"/>
                        </a:lnSpc>
                        <a:buNone/>
                      </a:pPr>
                      <a:r>
                        <a:rPr sz="1875" b="0">
                          <a:solidFill>
                            <a:srgbClr val="142E3B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峰峰 ≤0.25 dB，漂移 ≤0.04 dB</a:t>
                      </a:r>
                    </a:p>
                  </a:txBody>
                  <a:tcPr marL="142875" marR="142875" marT="114300" marB="114300" anchor="ctr">
                    <a:lnR w="9525">
                      <a:solidFill>
                        <a:srgbClr val="D6E0E3"/>
                      </a:solidFill>
                      <a:prstDash val="solid"/>
                    </a:lnR>
                    <a:lnB w="9525">
                      <a:solidFill>
                        <a:srgbClr val="D6E0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分布优于平均  逐 lane BER 与 FEC bin 分">
            <a:extLst xmlns:a="http://schemas.openxmlformats.org/drawingml/2006/main">
              <a:ext uri="{FF2B5EF4-FFF2-40B4-BE49-F238E27FC236}">
                <a16:creationId xmlns:a16="http://schemas.microsoft.com/office/drawing/2014/main" id="{A2FEC9B3-6510-4C34-98AE-B53DA3A3A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095875"/>
            <a:ext cx="110490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7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17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分布优于平均  逐 lane BER 与 FEC bin 分布</a:t>
            </a:r>
          </a:p>
        </p:txBody>
      </p:sp>
      <p:sp>
        <p:nvSpPr>
          <p:cNvPr id="5" name="趋势优于快照  温度、光功率与漂移同步记录">
            <a:extLst xmlns:a="http://schemas.openxmlformats.org/drawingml/2006/main">
              <a:ext uri="{FF2B5EF4-FFF2-40B4-BE49-F238E27FC236}">
                <a16:creationId xmlns:a16="http://schemas.microsoft.com/office/drawing/2014/main" id="{B4A6D3AF-EFDE-4213-AF56-5EAC7D804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524500"/>
            <a:ext cx="110490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725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pPr>
            <a:r>
              <a:rPr sz="1725" b="0">
                <a:solidFill>
                  <a:srgbClr val="5C6B73"/>
                </a:solidFill>
                <a:latin typeface="Noto Sans SC"/>
                <a:ea typeface="Noto Sans SC"/>
                <a:cs typeface="Noto Sans SC"/>
              </a:rPr>
              <a:t>趋势优于快照  温度、光功率与漂移同步记录</a:t>
            </a:r>
          </a:p>
        </p:txBody>
      </p:sp>
      <p:sp>
        <p:nvSpPr>
          <p:cNvPr id="6" name="Meta 长期漂移与 FEC 结果原图">
            <a:extLst xmlns:a="http://schemas.openxmlformats.org/drawingml/2006/main">
              <a:ext uri="{FF2B5EF4-FFF2-40B4-BE49-F238E27FC236}">
                <a16:creationId xmlns:a16="http://schemas.microsoft.com/office/drawing/2014/main" id="{A5B1DEEF-3302-42EB-8618-3DEEAC464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10668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rPr>
              <a:t>Meta 长期漂移与 FEC 结果原图</a:t>
            </a:r>
          </a:p>
        </p:txBody>
      </p:sp>
      <p:sp>
        <p:nvSpPr>
          <p:cNvPr id="7" name="13">
            <a:extLst xmlns:a="http://schemas.openxmlformats.org/drawingml/2006/main">
              <a:ext uri="{FF2B5EF4-FFF2-40B4-BE49-F238E27FC236}">
                <a16:creationId xmlns:a16="http://schemas.microsoft.com/office/drawing/2014/main" id="{B2F848E3-793E-4ADC-9F33-A48AD5C46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19850"/>
            <a:ext cx="3333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97668844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Credo microLED 宽并行光连接">
            <a:extLst xmlns:a="http://schemas.openxmlformats.org/drawingml/2006/main">
              <a:ext uri="{FF2B5EF4-FFF2-40B4-BE49-F238E27FC236}">
                <a16:creationId xmlns:a16="http://schemas.microsoft.com/office/drawing/2014/main" id="{607E136A-CB2B-49E1-B7BD-26A395493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76225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Credo microLED 宽并行光连接</a:t>
            </a:r>
          </a:p>
        </p:txBody>
      </p:sp>
      <p:sp>
        <p:nvSpPr>
          <p:cNvPr id="2" name="Credo 的产品与技术背景">
            <a:extLst xmlns:a="http://schemas.openxmlformats.org/drawingml/2006/main">
              <a:ext uri="{FF2B5EF4-FFF2-40B4-BE49-F238E27FC236}">
                <a16:creationId xmlns:a16="http://schemas.microsoft.com/office/drawing/2014/main" id="{8A131125-882F-4243-AE68-C3B863A1A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85800"/>
            <a:ext cx="11201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Credo 的产品与技术背景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402914-0817-471E-A0B5-126FFF4611C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94220f90d24a0e"/>
          <a:srcRect xmlns:a="http://schemas.openxmlformats.org/drawingml/2006/main" l="1800" t="7000" r="17200" b="14700"/>
          <a:stretch xmlns:a="http://schemas.openxmlformats.org/drawingml/2006/main"/>
        </p:blipFill>
        <p:spPr>
          <a:xfrm xmlns:a="http://schemas.openxmlformats.org/drawingml/2006/main">
            <a:off x="782035" y="1543050"/>
            <a:ext cx="6227379" cy="4514850"/>
          </a:xfrm>
          <a:prstGeom xmlns:a="http://schemas.openxmlformats.org/drawingml/2006/main" prst="rect">
            <a:avLst/>
          </a:prstGeom>
        </p:spPr>
      </p:pic>
      <p:sp>
        <p:nvSpPr>
          <p:cNvPr id="4" name="既有能力">
            <a:extLst xmlns:a="http://schemas.openxmlformats.org/drawingml/2006/main">
              <a:ext uri="{FF2B5EF4-FFF2-40B4-BE49-F238E27FC236}">
                <a16:creationId xmlns:a16="http://schemas.microsoft.com/office/drawing/2014/main" id="{15BE9E8C-2B6C-447F-A0F5-A1D4E7BCB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1600200"/>
            <a:ext cx="39433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既有能力</a:t>
            </a:r>
          </a:p>
        </p:txBody>
      </p:sp>
      <p:sp>
        <p:nvSpPr>
          <p:cNvPr id="5" name="SerDes、gearbox、有源线缆与 PILOT 管理">
            <a:extLst xmlns:a="http://schemas.openxmlformats.org/drawingml/2006/main">
              <a:ext uri="{FF2B5EF4-FFF2-40B4-BE49-F238E27FC236}">
                <a16:creationId xmlns:a16="http://schemas.microsoft.com/office/drawing/2014/main" id="{D4AB6A10-CA9B-41FB-9C00-94AFF4662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2038350"/>
            <a:ext cx="39433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SerDes、gearbox、有源线缆与 PILOT 管理</a:t>
            </a:r>
          </a:p>
        </p:txBody>
      </p:sp>
      <p:sp>
        <p:nvSpPr>
          <p:cNvPr id="6" name="技术补充">
            <a:extLst xmlns:a="http://schemas.openxmlformats.org/drawingml/2006/main">
              <a:ext uri="{FF2B5EF4-FFF2-40B4-BE49-F238E27FC236}">
                <a16:creationId xmlns:a16="http://schemas.microsoft.com/office/drawing/2014/main" id="{A1A683FE-E10F-46D9-A992-09104FDC2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038475"/>
            <a:ext cx="39433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技术补充</a:t>
            </a:r>
          </a:p>
        </p:txBody>
      </p:sp>
      <p:sp>
        <p:nvSpPr>
          <p:cNvPr id="7" name="2025 年收购 Hyperlume">
            <a:extLst xmlns:a="http://schemas.openxmlformats.org/drawingml/2006/main">
              <a:ext uri="{FF2B5EF4-FFF2-40B4-BE49-F238E27FC236}">
                <a16:creationId xmlns:a16="http://schemas.microsoft.com/office/drawing/2014/main" id="{A9D78596-9127-4887-BA90-D561FA44F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476625"/>
            <a:ext cx="39433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2025 年收购 Hyperlume</a:t>
            </a:r>
          </a:p>
        </p:txBody>
      </p:sp>
      <p:sp>
        <p:nvSpPr>
          <p:cNvPr id="8" name="ALC 目标">
            <a:extLst xmlns:a="http://schemas.openxmlformats.org/drawingml/2006/main">
              <a:ext uri="{FF2B5EF4-FFF2-40B4-BE49-F238E27FC236}">
                <a16:creationId xmlns:a16="http://schemas.microsoft.com/office/drawing/2014/main" id="{6A407D7D-E3A1-4FF0-930E-3448A654B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4476750"/>
            <a:ext cx="39433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ALC 目标</a:t>
            </a:r>
          </a:p>
        </p:txBody>
      </p:sp>
      <p:sp>
        <p:nvSpPr>
          <p:cNvPr id="9" name="1.6T、50 m、12 W/end，2027 年交付计划">
            <a:extLst xmlns:a="http://schemas.openxmlformats.org/drawingml/2006/main">
              <a:ext uri="{FF2B5EF4-FFF2-40B4-BE49-F238E27FC236}">
                <a16:creationId xmlns:a16="http://schemas.microsoft.com/office/drawing/2014/main" id="{402D278B-F91E-44AD-B57D-0EB790AF4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4914900"/>
            <a:ext cx="39433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1.6T、50 m、12 W/end，2027 年交付计划</a:t>
            </a:r>
          </a:p>
        </p:txBody>
      </p:sp>
      <p:sp>
        <p:nvSpPr>
          <p:cNvPr id="10" name="P54；S01–S02；C01">
            <a:extLst xmlns:a="http://schemas.openxmlformats.org/drawingml/2006/main">
              <a:ext uri="{FF2B5EF4-FFF2-40B4-BE49-F238E27FC236}">
                <a16:creationId xmlns:a16="http://schemas.microsoft.com/office/drawing/2014/main" id="{F9FC1B56-607C-40E1-B099-2CC7A7927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10668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rPr>
              <a:t>P54；S01–S02；C01</a:t>
            </a:r>
          </a:p>
        </p:txBody>
      </p:sp>
      <p:sp>
        <p:nvSpPr>
          <p:cNvPr id="11" name="14">
            <a:extLst xmlns:a="http://schemas.openxmlformats.org/drawingml/2006/main">
              <a:ext uri="{FF2B5EF4-FFF2-40B4-BE49-F238E27FC236}">
                <a16:creationId xmlns:a16="http://schemas.microsoft.com/office/drawing/2014/main" id="{30130CF8-065D-446A-88BB-B53681CB7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19850"/>
            <a:ext cx="3333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208584260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Credo microLED 宽并行光连接">
            <a:extLst xmlns:a="http://schemas.openxmlformats.org/drawingml/2006/main">
              <a:ext uri="{FF2B5EF4-FFF2-40B4-BE49-F238E27FC236}">
                <a16:creationId xmlns:a16="http://schemas.microsoft.com/office/drawing/2014/main" id="{03CC5822-7DA2-4B71-84F7-1B0B22D46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76225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Credo microLED 宽并行光连接</a:t>
            </a:r>
          </a:p>
        </p:txBody>
      </p:sp>
      <p:sp>
        <p:nvSpPr>
          <p:cNvPr id="2" name="蓝色发光区域与光纤接口">
            <a:extLst xmlns:a="http://schemas.openxmlformats.org/drawingml/2006/main">
              <a:ext uri="{FF2B5EF4-FFF2-40B4-BE49-F238E27FC236}">
                <a16:creationId xmlns:a16="http://schemas.microsoft.com/office/drawing/2014/main" id="{B39F3438-E27E-4D05-AEBC-6E7F9B51A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85800"/>
            <a:ext cx="11201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蓝色发光区域与光纤接口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1E8810-0E11-452D-B07C-EED3A74D19F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74bd4657dd4088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85825" y="1543050"/>
            <a:ext cx="6019800" cy="4514850"/>
          </a:xfrm>
          <a:prstGeom xmlns:a="http://schemas.openxmlformats.org/drawingml/2006/main" prst="rect">
            <a:avLst/>
          </a:prstGeom>
        </p:spPr>
      </p:pic>
      <p:sp>
        <p:nvSpPr>
          <p:cNvPr id="4" name="现场近照">
            <a:extLst xmlns:a="http://schemas.openxmlformats.org/drawingml/2006/main">
              <a:ext uri="{FF2B5EF4-FFF2-40B4-BE49-F238E27FC236}">
                <a16:creationId xmlns:a16="http://schemas.microsoft.com/office/drawing/2014/main" id="{3F3F07E1-3458-4EBC-A093-B90BC2C54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1600200"/>
            <a:ext cx="39433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现场近照</a:t>
            </a:r>
          </a:p>
        </p:txBody>
      </p:sp>
      <p:sp>
        <p:nvSpPr>
          <p:cNvPr id="5" name="保留蓝紫色光、连接头、引出线和周边电路">
            <a:extLst xmlns:a="http://schemas.openxmlformats.org/drawingml/2006/main">
              <a:ext uri="{FF2B5EF4-FFF2-40B4-BE49-F238E27FC236}">
                <a16:creationId xmlns:a16="http://schemas.microsoft.com/office/drawing/2014/main" id="{4C5918CF-3F20-4BA5-A096-9FF0C64F7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2038350"/>
            <a:ext cx="39433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保留蓝紫色光、连接头、引出线和周边电路</a:t>
            </a:r>
          </a:p>
        </p:txBody>
      </p:sp>
      <p:sp>
        <p:nvSpPr>
          <p:cNvPr id="6" name="器件线索">
            <a:extLst xmlns:a="http://schemas.openxmlformats.org/drawingml/2006/main">
              <a:ext uri="{FF2B5EF4-FFF2-40B4-BE49-F238E27FC236}">
                <a16:creationId xmlns:a16="http://schemas.microsoft.com/office/drawing/2014/main" id="{6E3F27D8-E6AD-485D-A795-BAFC5468B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038475"/>
            <a:ext cx="39433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器件线索</a:t>
            </a:r>
          </a:p>
        </p:txBody>
      </p:sp>
      <p:sp>
        <p:nvSpPr>
          <p:cNvPr id="7" name="旁侧展牌标有 ams OSRAM Micro Emitter">
            <a:extLst xmlns:a="http://schemas.openxmlformats.org/drawingml/2006/main">
              <a:ext uri="{FF2B5EF4-FFF2-40B4-BE49-F238E27FC236}">
                <a16:creationId xmlns:a16="http://schemas.microsoft.com/office/drawing/2014/main" id="{D3B1E668-610E-4558-A055-94F773FF6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476625"/>
            <a:ext cx="39433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旁侧展牌标有 ams OSRAM Micro Emitters</a:t>
            </a:r>
          </a:p>
        </p:txBody>
      </p:sp>
      <p:sp>
        <p:nvSpPr>
          <p:cNvPr id="8" name="工程观察">
            <a:extLst xmlns:a="http://schemas.openxmlformats.org/drawingml/2006/main">
              <a:ext uri="{FF2B5EF4-FFF2-40B4-BE49-F238E27FC236}">
                <a16:creationId xmlns:a16="http://schemas.microsoft.com/office/drawing/2014/main" id="{9F554181-72CC-486A-8939-8020B8F8D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4476750"/>
            <a:ext cx="39433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工程观察</a:t>
            </a:r>
          </a:p>
        </p:txBody>
      </p:sp>
      <p:sp>
        <p:nvSpPr>
          <p:cNvPr id="9" name="耦合、定位、应力释放与可装配性">
            <a:extLst xmlns:a="http://schemas.openxmlformats.org/drawingml/2006/main">
              <a:ext uri="{FF2B5EF4-FFF2-40B4-BE49-F238E27FC236}">
                <a16:creationId xmlns:a16="http://schemas.microsoft.com/office/drawing/2014/main" id="{6E1B1D62-74A5-4F6C-8489-C49B9C772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4914900"/>
            <a:ext cx="39433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耦合、定位、应力释放与可装配性</a:t>
            </a:r>
          </a:p>
        </p:txBody>
      </p:sp>
      <p:sp>
        <p:nvSpPr>
          <p:cNvPr id="10" name="P23–25；现场工程师交流">
            <a:extLst xmlns:a="http://schemas.openxmlformats.org/drawingml/2006/main">
              <a:ext uri="{FF2B5EF4-FFF2-40B4-BE49-F238E27FC236}">
                <a16:creationId xmlns:a16="http://schemas.microsoft.com/office/drawing/2014/main" id="{56E5A841-888E-46DC-A7C4-04F44A8D7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10668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rPr>
              <a:t>P23–25；现场工程师交流</a:t>
            </a:r>
          </a:p>
        </p:txBody>
      </p:sp>
      <p:sp>
        <p:nvSpPr>
          <p:cNvPr id="11" name="15">
            <a:extLst xmlns:a="http://schemas.openxmlformats.org/drawingml/2006/main">
              <a:ext uri="{FF2B5EF4-FFF2-40B4-BE49-F238E27FC236}">
                <a16:creationId xmlns:a16="http://schemas.microsoft.com/office/drawing/2014/main" id="{41F33F56-5B91-47C1-8FA8-9C7A7C27F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19850"/>
            <a:ext cx="3333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578541511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Credo microLED 宽并行光连接">
            <a:extLst xmlns:a="http://schemas.openxmlformats.org/drawingml/2006/main">
              <a:ext uri="{FF2B5EF4-FFF2-40B4-BE49-F238E27FC236}">
                <a16:creationId xmlns:a16="http://schemas.microsoft.com/office/drawing/2014/main" id="{14128071-6693-4324-A3B1-DE0B5F444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76225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Credo microLED 宽并行光连接</a:t>
            </a:r>
          </a:p>
        </p:txBody>
      </p:sp>
      <p:sp>
        <p:nvSpPr>
          <p:cNvPr id="2" name="8 组 128 lane 的带宽组织">
            <a:extLst xmlns:a="http://schemas.openxmlformats.org/drawingml/2006/main">
              <a:ext uri="{FF2B5EF4-FFF2-40B4-BE49-F238E27FC236}">
                <a16:creationId xmlns:a16="http://schemas.microsoft.com/office/drawing/2014/main" id="{09609A23-7D18-41AD-8B79-ACE01278F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85800"/>
            <a:ext cx="11201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8 组 128 lane 的带宽组织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B48442-5882-42BE-8FEE-45F190983B8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db4554a8c24e2b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2202656" y="1543050"/>
            <a:ext cx="3386138" cy="4514850"/>
          </a:xfrm>
          <a:prstGeom xmlns:a="http://schemas.openxmlformats.org/drawingml/2006/main" prst="rect">
            <a:avLst/>
          </a:prstGeom>
        </p:spPr>
      </p:pic>
      <p:sp>
        <p:nvSpPr>
          <p:cNvPr id="4" name="界面标注">
            <a:extLst xmlns:a="http://schemas.openxmlformats.org/drawingml/2006/main">
              <a:ext uri="{FF2B5EF4-FFF2-40B4-BE49-F238E27FC236}">
                <a16:creationId xmlns:a16="http://schemas.microsoft.com/office/drawing/2014/main" id="{AF590047-503C-43B0-A7B2-45B0A48E3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1600200"/>
            <a:ext cx="39433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界面标注</a:t>
            </a:r>
          </a:p>
        </p:txBody>
      </p:sp>
      <p:sp>
        <p:nvSpPr>
          <p:cNvPr id="5" name="每侧 8 组，每组 200G、128 lane">
            <a:extLst xmlns:a="http://schemas.openxmlformats.org/drawingml/2006/main">
              <a:ext uri="{FF2B5EF4-FFF2-40B4-BE49-F238E27FC236}">
                <a16:creationId xmlns:a16="http://schemas.microsoft.com/office/drawing/2014/main" id="{7EDE4BD3-8E43-4573-AB65-5335656CB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2038350"/>
            <a:ext cx="39433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每侧 8 组，每组 200G、128 lane</a:t>
            </a:r>
          </a:p>
        </p:txBody>
      </p:sp>
      <p:sp>
        <p:nvSpPr>
          <p:cNvPr id="6" name="带宽复算">
            <a:extLst xmlns:a="http://schemas.openxmlformats.org/drawingml/2006/main">
              <a:ext uri="{FF2B5EF4-FFF2-40B4-BE49-F238E27FC236}">
                <a16:creationId xmlns:a16="http://schemas.microsoft.com/office/drawing/2014/main" id="{B71FB5BB-7BDE-42D3-AF2D-049D54518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038475"/>
            <a:ext cx="39433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带宽复算</a:t>
            </a:r>
          </a:p>
        </p:txBody>
      </p:sp>
      <p:sp>
        <p:nvSpPr>
          <p:cNvPr id="7" name="8×200G = 1.6 Tb/s 每方向">
            <a:extLst xmlns:a="http://schemas.openxmlformats.org/drawingml/2006/main">
              <a:ext uri="{FF2B5EF4-FFF2-40B4-BE49-F238E27FC236}">
                <a16:creationId xmlns:a16="http://schemas.microsoft.com/office/drawing/2014/main" id="{A28A53F8-2A06-49A6-B463-59AD4EDAA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476625"/>
            <a:ext cx="39433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8×200G = 1.6 Tb/s 每方向</a:t>
            </a:r>
          </a:p>
        </p:txBody>
      </p:sp>
      <p:sp>
        <p:nvSpPr>
          <p:cNvPr id="8" name="数量级">
            <a:extLst xmlns:a="http://schemas.openxmlformats.org/drawingml/2006/main">
              <a:ext uri="{FF2B5EF4-FFF2-40B4-BE49-F238E27FC236}">
                <a16:creationId xmlns:a16="http://schemas.microsoft.com/office/drawing/2014/main" id="{CE6314EB-84CC-4662-BF86-8ADCD2088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4476750"/>
            <a:ext cx="39433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数量级</a:t>
            </a:r>
          </a:p>
        </p:txBody>
      </p:sp>
      <p:sp>
        <p:nvSpPr>
          <p:cNvPr id="9" name="200/128 = 1.5625 Gb/s 每位置">
            <a:extLst xmlns:a="http://schemas.openxmlformats.org/drawingml/2006/main">
              <a:ext uri="{FF2B5EF4-FFF2-40B4-BE49-F238E27FC236}">
                <a16:creationId xmlns:a16="http://schemas.microsoft.com/office/drawing/2014/main" id="{5C96483A-9802-43AF-B8F2-DC09C919B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4914900"/>
            <a:ext cx="39433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200/128 = 1.5625 Gb/s 每位置</a:t>
            </a:r>
          </a:p>
        </p:txBody>
      </p:sp>
      <p:sp>
        <p:nvSpPr>
          <p:cNvPr id="10" name="P26、P31–32；现场口述与算术复核">
            <a:extLst xmlns:a="http://schemas.openxmlformats.org/drawingml/2006/main">
              <a:ext uri="{FF2B5EF4-FFF2-40B4-BE49-F238E27FC236}">
                <a16:creationId xmlns:a16="http://schemas.microsoft.com/office/drawing/2014/main" id="{5A39FF04-0752-415A-99FF-45C57AAD2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10668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rPr>
              <a:t>P26、P31–32；现场口述与算术复核</a:t>
            </a:r>
          </a:p>
        </p:txBody>
      </p:sp>
      <p:sp>
        <p:nvSpPr>
          <p:cNvPr id="11" name="16">
            <a:extLst xmlns:a="http://schemas.openxmlformats.org/drawingml/2006/main">
              <a:ext uri="{FF2B5EF4-FFF2-40B4-BE49-F238E27FC236}">
                <a16:creationId xmlns:a16="http://schemas.microsoft.com/office/drawing/2014/main" id="{9B9495C8-1B05-4C76-918B-368722831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19850"/>
            <a:ext cx="3333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24145100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Credo microLED 宽并行光连接">
            <a:extLst xmlns:a="http://schemas.openxmlformats.org/drawingml/2006/main">
              <a:ext uri="{FF2B5EF4-FFF2-40B4-BE49-F238E27FC236}">
                <a16:creationId xmlns:a16="http://schemas.microsoft.com/office/drawing/2014/main" id="{81940AE9-C36F-40AB-8FD5-7F06A797F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76225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Credo microLED 宽并行光连接</a:t>
            </a:r>
          </a:p>
        </p:txBody>
      </p:sp>
      <p:sp>
        <p:nvSpPr>
          <p:cNvPr id="2" name="Gearbox 与通道重映射">
            <a:extLst xmlns:a="http://schemas.openxmlformats.org/drawingml/2006/main">
              <a:ext uri="{FF2B5EF4-FFF2-40B4-BE49-F238E27FC236}">
                <a16:creationId xmlns:a16="http://schemas.microsoft.com/office/drawing/2014/main" id="{03DE289E-EF7A-4215-9B6D-BD6203EC1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85800"/>
            <a:ext cx="11201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Gearbox 与通道重映射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128ACD-BA0C-4B7D-B8BF-F2A536989BE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bcd1ca399940e9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2202656" y="1543050"/>
            <a:ext cx="3386138" cy="4514850"/>
          </a:xfrm>
          <a:prstGeom xmlns:a="http://schemas.openxmlformats.org/drawingml/2006/main" prst="rect">
            <a:avLst/>
          </a:prstGeom>
        </p:spPr>
      </p:pic>
      <p:sp>
        <p:nvSpPr>
          <p:cNvPr id="4" name="数据路径">
            <a:extLst xmlns:a="http://schemas.openxmlformats.org/drawingml/2006/main">
              <a:ext uri="{FF2B5EF4-FFF2-40B4-BE49-F238E27FC236}">
                <a16:creationId xmlns:a16="http://schemas.microsoft.com/office/drawing/2014/main" id="{D2F77664-CA73-42A2-A913-3F14EB1BB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1600200"/>
            <a:ext cx="39433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数据路径</a:t>
            </a:r>
          </a:p>
        </p:txBody>
      </p:sp>
      <p:sp>
        <p:nvSpPr>
          <p:cNvPr id="5" name="Host、gearbox、crossbar 与 emitte">
            <a:extLst xmlns:a="http://schemas.openxmlformats.org/drawingml/2006/main">
              <a:ext uri="{FF2B5EF4-FFF2-40B4-BE49-F238E27FC236}">
                <a16:creationId xmlns:a16="http://schemas.microsoft.com/office/drawing/2014/main" id="{4EE2A3F4-DA2B-439E-98B1-F6A26DDD1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2038350"/>
            <a:ext cx="39433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Host、gearbox、crossbar 与 emitter array</a:t>
            </a:r>
          </a:p>
        </p:txBody>
      </p:sp>
      <p:sp>
        <p:nvSpPr>
          <p:cNvPr id="6" name="管理路径">
            <a:extLst xmlns:a="http://schemas.openxmlformats.org/drawingml/2006/main">
              <a:ext uri="{FF2B5EF4-FFF2-40B4-BE49-F238E27FC236}">
                <a16:creationId xmlns:a16="http://schemas.microsoft.com/office/drawing/2014/main" id="{EEC2795B-06F4-4378-B9F5-F4667CC7C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038475"/>
            <a:ext cx="39433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管理路径</a:t>
            </a:r>
          </a:p>
        </p:txBody>
      </p:sp>
      <p:sp>
        <p:nvSpPr>
          <p:cNvPr id="7" name="MCU、健康监测与备用通道">
            <a:extLst xmlns:a="http://schemas.openxmlformats.org/drawingml/2006/main">
              <a:ext uri="{FF2B5EF4-FFF2-40B4-BE49-F238E27FC236}">
                <a16:creationId xmlns:a16="http://schemas.microsoft.com/office/drawing/2014/main" id="{A7F14156-FE0B-410A-8973-30D515A6B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476625"/>
            <a:ext cx="39433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MCU、健康监测与备用通道</a:t>
            </a:r>
          </a:p>
        </p:txBody>
      </p:sp>
      <p:sp>
        <p:nvSpPr>
          <p:cNvPr id="8" name="后续资料">
            <a:extLst xmlns:a="http://schemas.openxmlformats.org/drawingml/2006/main">
              <a:ext uri="{FF2B5EF4-FFF2-40B4-BE49-F238E27FC236}">
                <a16:creationId xmlns:a16="http://schemas.microsoft.com/office/drawing/2014/main" id="{8051C3A3-D8D8-42DA-AC25-9C6611234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4476750"/>
            <a:ext cx="39433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后续资料</a:t>
            </a:r>
          </a:p>
        </p:txBody>
      </p:sp>
      <p:sp>
        <p:nvSpPr>
          <p:cNvPr id="9" name="工艺节点、模拟数字划分与时钟结构">
            <a:extLst xmlns:a="http://schemas.openxmlformats.org/drawingml/2006/main">
              <a:ext uri="{FF2B5EF4-FFF2-40B4-BE49-F238E27FC236}">
                <a16:creationId xmlns:a16="http://schemas.microsoft.com/office/drawing/2014/main" id="{FB04F523-7ECD-49FA-911A-E86B0AF30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4914900"/>
            <a:ext cx="39433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工艺节点、模拟数字划分与时钟结构</a:t>
            </a:r>
          </a:p>
        </p:txBody>
      </p:sp>
      <p:sp>
        <p:nvSpPr>
          <p:cNvPr id="10" name="P30；现场口述；S02">
            <a:extLst xmlns:a="http://schemas.openxmlformats.org/drawingml/2006/main">
              <a:ext uri="{FF2B5EF4-FFF2-40B4-BE49-F238E27FC236}">
                <a16:creationId xmlns:a16="http://schemas.microsoft.com/office/drawing/2014/main" id="{2D64CD6F-0CA8-4391-92DE-C28F2EBEC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10668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rPr>
              <a:t>P30；现场口述；S02</a:t>
            </a:r>
          </a:p>
        </p:txBody>
      </p:sp>
      <p:sp>
        <p:nvSpPr>
          <p:cNvPr id="11" name="17">
            <a:extLst xmlns:a="http://schemas.openxmlformats.org/drawingml/2006/main">
              <a:ext uri="{FF2B5EF4-FFF2-40B4-BE49-F238E27FC236}">
                <a16:creationId xmlns:a16="http://schemas.microsoft.com/office/drawing/2014/main" id="{CAAFF017-26CE-4980-93C2-38B8B0335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19850"/>
            <a:ext cx="3333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93514848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Credo microLED 宽并行光连接">
            <a:extLst xmlns:a="http://schemas.openxmlformats.org/drawingml/2006/main">
              <a:ext uri="{FF2B5EF4-FFF2-40B4-BE49-F238E27FC236}">
                <a16:creationId xmlns:a16="http://schemas.microsoft.com/office/drawing/2014/main" id="{54EC0821-156B-499D-8445-76E9274A6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76225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Credo microLED 宽并行光连接</a:t>
            </a:r>
          </a:p>
        </p:txBody>
      </p:sp>
      <p:sp>
        <p:nvSpPr>
          <p:cNvPr id="2" name="单通道能耗与整条线缆功耗">
            <a:extLst xmlns:a="http://schemas.openxmlformats.org/drawingml/2006/main">
              <a:ext uri="{FF2B5EF4-FFF2-40B4-BE49-F238E27FC236}">
                <a16:creationId xmlns:a16="http://schemas.microsoft.com/office/drawing/2014/main" id="{00D249E9-BB69-4AA6-814D-E3521779A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85800"/>
            <a:ext cx="11201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单通道能耗与整条线缆功耗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CE1A2A-599C-4B7B-BB0D-BA13C9895DBC}"/>
              </a:ext>
            </a:extLst>
          </p:cNvPr>
          <p:cNvGraphicFramePr/>
          <p:nvPr/>
        </p:nvGraphicFramePr>
        <p:xfrm>
          <a:off xmlns:a="http://schemas.openxmlformats.org/drawingml/2006/main" x="495300" y="1600200"/>
          <a:ext xmlns:a="http://schemas.openxmlformats.org/drawingml/2006/main" cx="11201400" cy="3238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571875"/>
                <a:gridCol w="3571875"/>
                <a:gridCol w="4057650"/>
              </a:tblGrid>
              <a:tr h="647700">
                <a:tc>
                  <a:txBody>
                    <a:bodyPr lIns="0" tIns="0" rIns="0" bIns="0"/>
                    <a:lstStyle/>
                    <a:p>
                      <a:pPr algn="l">
                        <a:lnSpc>
                          <a:spcPct val="105000"/>
                        </a:lnSpc>
                        <a:buNone/>
                      </a:pPr>
                      <a:r>
                        <a:rPr sz="1875" b="1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统计范围</a:t>
                      </a:r>
                    </a:p>
                  </a:txBody>
                  <a:tcPr marL="142875" marR="142875" marT="114300" marB="114300" anchor="ctr">
                    <a:lnL w="9525">
                      <a:solidFill>
                        <a:srgbClr val="D6E0E3"/>
                      </a:solidFill>
                      <a:prstDash val="solid"/>
                    </a:lnL>
                    <a:lnR w="9525">
                      <a:solidFill>
                        <a:srgbClr val="D6E0E3"/>
                      </a:solidFill>
                      <a:prstDash val="solid"/>
                    </a:lnR>
                    <a:lnT w="9525">
                      <a:solidFill>
                        <a:srgbClr val="D6E0E3"/>
                      </a:solidFill>
                      <a:prstDash val="solid"/>
                    </a:lnT>
                    <a:lnB w="9525">
                      <a:solidFill>
                        <a:srgbClr val="D6E0E3"/>
                      </a:solidFill>
                      <a:prstDash val="solid"/>
                    </a:lnB>
                    <a:solidFill>
                      <a:srgbClr val="142E3B"/>
                    </a:solidFill>
                  </a:tcPr>
                </a:tc>
                <a:tc>
                  <a:txBody>
                    <a:bodyPr lIns="0" tIns="0" rIns="0" bIns="0"/>
                    <a:lstStyle/>
                    <a:p>
                      <a:pPr algn="l">
                        <a:lnSpc>
                          <a:spcPct val="105000"/>
                        </a:lnSpc>
                        <a:buNone/>
                      </a:pPr>
                      <a:r>
                        <a:rPr sz="1875" b="1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算式</a:t>
                      </a:r>
                    </a:p>
                  </a:txBody>
                  <a:tcPr marL="142875" marR="142875" marT="114300" marB="114300" anchor="ctr">
                    <a:lnR w="9525">
                      <a:solidFill>
                        <a:srgbClr val="D6E0E3"/>
                      </a:solidFill>
                      <a:prstDash val="solid"/>
                    </a:lnR>
                    <a:lnT w="9525">
                      <a:solidFill>
                        <a:srgbClr val="D6E0E3"/>
                      </a:solidFill>
                      <a:prstDash val="solid"/>
                    </a:lnT>
                    <a:lnB w="9525">
                      <a:solidFill>
                        <a:srgbClr val="D6E0E3"/>
                      </a:solidFill>
                      <a:prstDash val="solid"/>
                    </a:lnB>
                    <a:solidFill>
                      <a:srgbClr val="142E3B"/>
                    </a:solidFill>
                  </a:tcPr>
                </a:tc>
                <a:tc>
                  <a:txBody>
                    <a:bodyPr lIns="0" tIns="0" rIns="0" bIns="0"/>
                    <a:lstStyle/>
                    <a:p>
                      <a:pPr algn="l">
                        <a:lnSpc>
                          <a:spcPct val="105000"/>
                        </a:lnSpc>
                        <a:buNone/>
                      </a:pPr>
                      <a:r>
                        <a:rPr sz="1875" b="1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结果</a:t>
                      </a:r>
                    </a:p>
                  </a:txBody>
                  <a:tcPr marL="142875" marR="142875" marT="114300" marB="114300" anchor="ctr">
                    <a:lnR w="9525">
                      <a:solidFill>
                        <a:srgbClr val="D6E0E3"/>
                      </a:solidFill>
                      <a:prstDash val="solid"/>
                    </a:lnR>
                    <a:lnT w="9525">
                      <a:solidFill>
                        <a:srgbClr val="D6E0E3"/>
                      </a:solidFill>
                      <a:prstDash val="solid"/>
                    </a:lnT>
                    <a:lnB w="9525">
                      <a:solidFill>
                        <a:srgbClr val="D6E0E3"/>
                      </a:solidFill>
                      <a:prstDash val="solid"/>
                    </a:lnB>
                    <a:solidFill>
                      <a:srgbClr val="142E3B"/>
                    </a:solidFill>
                  </a:tcPr>
                </a:tc>
              </a:tr>
              <a:tr h="647700">
                <a:tc>
                  <a:txBody>
                    <a:bodyPr lIns="0" tIns="0" rIns="0" bIns="0"/>
                    <a:lstStyle/>
                    <a:p>
                      <a:pPr algn="l">
                        <a:lnSpc>
                          <a:spcPct val="105000"/>
                        </a:lnSpc>
                        <a:buNone/>
                      </a:pPr>
                      <a:r>
                        <a:rPr sz="1875" b="0">
                          <a:solidFill>
                            <a:srgbClr val="142E3B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单通道口述指标</a:t>
                      </a:r>
                    </a:p>
                  </a:txBody>
                  <a:tcPr marL="142875" marR="142875" marT="114300" marB="114300" anchor="ctr">
                    <a:lnL w="9525">
                      <a:solidFill>
                        <a:srgbClr val="D6E0E3"/>
                      </a:solidFill>
                      <a:prstDash val="solid"/>
                    </a:lnL>
                    <a:lnR w="9525">
                      <a:solidFill>
                        <a:srgbClr val="D6E0E3"/>
                      </a:solidFill>
                      <a:prstDash val="solid"/>
                    </a:lnR>
                    <a:lnB w="9525">
                      <a:solidFill>
                        <a:srgbClr val="D6E0E3"/>
                      </a:solidFill>
                      <a:prstDash val="solid"/>
                    </a:lnB>
                    <a:solidFill>
                      <a:srgbClr val="F0F6F6"/>
                    </a:solidFill>
                  </a:tcPr>
                </a:tc>
                <a:tc>
                  <a:txBody>
                    <a:bodyPr lIns="0" tIns="0" rIns="0" bIns="0"/>
                    <a:lstStyle/>
                    <a:p>
                      <a:pPr algn="l">
                        <a:lnSpc>
                          <a:spcPct val="105000"/>
                        </a:lnSpc>
                        <a:buNone/>
                      </a:pPr>
                      <a:r>
                        <a:rPr sz="1875" b="0">
                          <a:solidFill>
                            <a:srgbClr val="142E3B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1 pJ/bit × 1.6 Gb/s</a:t>
                      </a:r>
                    </a:p>
                  </a:txBody>
                  <a:tcPr marL="142875" marR="142875" marT="114300" marB="114300" anchor="ctr">
                    <a:lnR w="9525">
                      <a:solidFill>
                        <a:srgbClr val="D6E0E3"/>
                      </a:solidFill>
                      <a:prstDash val="solid"/>
                    </a:lnR>
                    <a:lnB w="9525">
                      <a:solidFill>
                        <a:srgbClr val="D6E0E3"/>
                      </a:solidFill>
                      <a:prstDash val="solid"/>
                    </a:lnB>
                    <a:solidFill>
                      <a:srgbClr val="F0F6F6"/>
                    </a:solidFill>
                  </a:tcPr>
                </a:tc>
                <a:tc>
                  <a:txBody>
                    <a:bodyPr lIns="0" tIns="0" rIns="0" bIns="0"/>
                    <a:lstStyle/>
                    <a:p>
                      <a:pPr algn="l">
                        <a:lnSpc>
                          <a:spcPct val="105000"/>
                        </a:lnSpc>
                        <a:buNone/>
                      </a:pPr>
                      <a:r>
                        <a:rPr sz="1875" b="0">
                          <a:solidFill>
                            <a:srgbClr val="142E3B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1.6 mW</a:t>
                      </a:r>
                    </a:p>
                  </a:txBody>
                  <a:tcPr marL="142875" marR="142875" marT="114300" marB="114300" anchor="ctr">
                    <a:lnR w="9525">
                      <a:solidFill>
                        <a:srgbClr val="D6E0E3"/>
                      </a:solidFill>
                      <a:prstDash val="solid"/>
                    </a:lnR>
                    <a:lnB w="9525">
                      <a:solidFill>
                        <a:srgbClr val="D6E0E3"/>
                      </a:solidFill>
                      <a:prstDash val="solid"/>
                    </a:lnB>
                    <a:solidFill>
                      <a:srgbClr val="F0F6F6"/>
                    </a:solidFill>
                  </a:tcPr>
                </a:tc>
              </a:tr>
              <a:tr h="647700">
                <a:tc>
                  <a:txBody>
                    <a:bodyPr lIns="0" tIns="0" rIns="0" bIns="0"/>
                    <a:lstStyle/>
                    <a:p>
                      <a:pPr algn="l">
                        <a:lnSpc>
                          <a:spcPct val="105000"/>
                        </a:lnSpc>
                        <a:buNone/>
                      </a:pPr>
                      <a:r>
                        <a:rPr sz="1875" b="0">
                          <a:solidFill>
                            <a:srgbClr val="142E3B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假定 1 / 2 / 3 V 供电</a:t>
                      </a:r>
                    </a:p>
                  </a:txBody>
                  <a:tcPr marL="142875" marR="142875" marT="114300" marB="114300" anchor="ctr">
                    <a:lnL w="9525">
                      <a:solidFill>
                        <a:srgbClr val="D6E0E3"/>
                      </a:solidFill>
                      <a:prstDash val="solid"/>
                    </a:lnL>
                    <a:lnR w="9525">
                      <a:solidFill>
                        <a:srgbClr val="D6E0E3"/>
                      </a:solidFill>
                      <a:prstDash val="solid"/>
                    </a:lnR>
                    <a:lnB w="9525">
                      <a:solidFill>
                        <a:srgbClr val="D6E0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tIns="0" rIns="0" bIns="0"/>
                    <a:lstStyle/>
                    <a:p>
                      <a:pPr algn="l">
                        <a:lnSpc>
                          <a:spcPct val="105000"/>
                        </a:lnSpc>
                        <a:buNone/>
                      </a:pPr>
                      <a:r>
                        <a:rPr sz="1875" b="0">
                          <a:solidFill>
                            <a:srgbClr val="142E3B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1.6 mW ÷ V</a:t>
                      </a:r>
                    </a:p>
                  </a:txBody>
                  <a:tcPr marL="142875" marR="142875" marT="114300" marB="114300" anchor="ctr">
                    <a:lnR w="9525">
                      <a:solidFill>
                        <a:srgbClr val="D6E0E3"/>
                      </a:solidFill>
                      <a:prstDash val="solid"/>
                    </a:lnR>
                    <a:lnB w="9525">
                      <a:solidFill>
                        <a:srgbClr val="D6E0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tIns="0" rIns="0" bIns="0"/>
                    <a:lstStyle/>
                    <a:p>
                      <a:pPr algn="l">
                        <a:lnSpc>
                          <a:spcPct val="105000"/>
                        </a:lnSpc>
                        <a:buNone/>
                      </a:pPr>
                      <a:r>
                        <a:rPr sz="1875" b="0">
                          <a:solidFill>
                            <a:srgbClr val="142E3B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1.6 / 0.8 / 0.53 mA</a:t>
                      </a:r>
                    </a:p>
                  </a:txBody>
                  <a:tcPr marL="142875" marR="142875" marT="114300" marB="114300" anchor="ctr">
                    <a:lnR w="9525">
                      <a:solidFill>
                        <a:srgbClr val="D6E0E3"/>
                      </a:solidFill>
                      <a:prstDash val="solid"/>
                    </a:lnR>
                    <a:lnB w="9525">
                      <a:solidFill>
                        <a:srgbClr val="D6E0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47700">
                <a:tc>
                  <a:txBody>
                    <a:bodyPr lIns="0" tIns="0" rIns="0" bIns="0"/>
                    <a:lstStyle/>
                    <a:p>
                      <a:pPr algn="l">
                        <a:lnSpc>
                          <a:spcPct val="105000"/>
                        </a:lnSpc>
                        <a:buNone/>
                      </a:pPr>
                      <a:r>
                        <a:rPr sz="1875" b="0">
                          <a:solidFill>
                            <a:srgbClr val="142E3B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两端 双向满载</a:t>
                      </a:r>
                    </a:p>
                  </a:txBody>
                  <a:tcPr marL="142875" marR="142875" marT="114300" marB="114300" anchor="ctr">
                    <a:lnL w="9525">
                      <a:solidFill>
                        <a:srgbClr val="D6E0E3"/>
                      </a:solidFill>
                      <a:prstDash val="solid"/>
                    </a:lnL>
                    <a:lnR w="9525">
                      <a:solidFill>
                        <a:srgbClr val="D6E0E3"/>
                      </a:solidFill>
                      <a:prstDash val="solid"/>
                    </a:lnR>
                    <a:lnB w="9525">
                      <a:solidFill>
                        <a:srgbClr val="D6E0E3"/>
                      </a:solidFill>
                      <a:prstDash val="solid"/>
                    </a:lnB>
                    <a:solidFill>
                      <a:srgbClr val="F0F6F6"/>
                    </a:solidFill>
                  </a:tcPr>
                </a:tc>
                <a:tc>
                  <a:txBody>
                    <a:bodyPr lIns="0" tIns="0" rIns="0" bIns="0"/>
                    <a:lstStyle/>
                    <a:p>
                      <a:pPr algn="l">
                        <a:lnSpc>
                          <a:spcPct val="105000"/>
                        </a:lnSpc>
                        <a:buNone/>
                      </a:pPr>
                      <a:r>
                        <a:rPr sz="1875" b="0">
                          <a:solidFill>
                            <a:srgbClr val="142E3B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24 W ÷ 3.2 Tb/s</a:t>
                      </a:r>
                    </a:p>
                  </a:txBody>
                  <a:tcPr marL="142875" marR="142875" marT="114300" marB="114300" anchor="ctr">
                    <a:lnR w="9525">
                      <a:solidFill>
                        <a:srgbClr val="D6E0E3"/>
                      </a:solidFill>
                      <a:prstDash val="solid"/>
                    </a:lnR>
                    <a:lnB w="9525">
                      <a:solidFill>
                        <a:srgbClr val="D6E0E3"/>
                      </a:solidFill>
                      <a:prstDash val="solid"/>
                    </a:lnB>
                    <a:solidFill>
                      <a:srgbClr val="F0F6F6"/>
                    </a:solidFill>
                  </a:tcPr>
                </a:tc>
                <a:tc>
                  <a:txBody>
                    <a:bodyPr lIns="0" tIns="0" rIns="0" bIns="0"/>
                    <a:lstStyle/>
                    <a:p>
                      <a:pPr algn="l">
                        <a:lnSpc>
                          <a:spcPct val="105000"/>
                        </a:lnSpc>
                        <a:buNone/>
                      </a:pPr>
                      <a:r>
                        <a:rPr sz="1875" b="0">
                          <a:solidFill>
                            <a:srgbClr val="142E3B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7.5 pJ/bit</a:t>
                      </a:r>
                    </a:p>
                  </a:txBody>
                  <a:tcPr marL="142875" marR="142875" marT="114300" marB="114300" anchor="ctr">
                    <a:lnR w="9525">
                      <a:solidFill>
                        <a:srgbClr val="D6E0E3"/>
                      </a:solidFill>
                      <a:prstDash val="solid"/>
                    </a:lnR>
                    <a:lnB w="9525">
                      <a:solidFill>
                        <a:srgbClr val="D6E0E3"/>
                      </a:solidFill>
                      <a:prstDash val="solid"/>
                    </a:lnB>
                    <a:solidFill>
                      <a:srgbClr val="F0F6F6"/>
                    </a:solidFill>
                  </a:tcPr>
                </a:tc>
              </a:tr>
              <a:tr h="647700">
                <a:tc>
                  <a:txBody>
                    <a:bodyPr lIns="0" tIns="0" rIns="0" bIns="0"/>
                    <a:lstStyle/>
                    <a:p>
                      <a:pPr algn="l">
                        <a:lnSpc>
                          <a:spcPct val="105000"/>
                        </a:lnSpc>
                        <a:buNone/>
                      </a:pPr>
                      <a:r>
                        <a:rPr sz="1875" b="0">
                          <a:solidFill>
                            <a:srgbClr val="142E3B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两端 仅计单向带宽</a:t>
                      </a:r>
                    </a:p>
                  </a:txBody>
                  <a:tcPr marL="142875" marR="142875" marT="114300" marB="114300" anchor="ctr">
                    <a:lnL w="9525">
                      <a:solidFill>
                        <a:srgbClr val="D6E0E3"/>
                      </a:solidFill>
                      <a:prstDash val="solid"/>
                    </a:lnL>
                    <a:lnR w="9525">
                      <a:solidFill>
                        <a:srgbClr val="D6E0E3"/>
                      </a:solidFill>
                      <a:prstDash val="solid"/>
                    </a:lnR>
                    <a:lnB w="9525">
                      <a:solidFill>
                        <a:srgbClr val="D6E0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tIns="0" rIns="0" bIns="0"/>
                    <a:lstStyle/>
                    <a:p>
                      <a:pPr algn="l">
                        <a:lnSpc>
                          <a:spcPct val="105000"/>
                        </a:lnSpc>
                        <a:buNone/>
                      </a:pPr>
                      <a:r>
                        <a:rPr sz="1875" b="0">
                          <a:solidFill>
                            <a:srgbClr val="142E3B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24 W ÷ 1.6 Tb/s</a:t>
                      </a:r>
                    </a:p>
                  </a:txBody>
                  <a:tcPr marL="142875" marR="142875" marT="114300" marB="114300" anchor="ctr">
                    <a:lnR w="9525">
                      <a:solidFill>
                        <a:srgbClr val="D6E0E3"/>
                      </a:solidFill>
                      <a:prstDash val="solid"/>
                    </a:lnR>
                    <a:lnB w="9525">
                      <a:solidFill>
                        <a:srgbClr val="D6E0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tIns="0" rIns="0" bIns="0"/>
                    <a:lstStyle/>
                    <a:p>
                      <a:pPr algn="l">
                        <a:lnSpc>
                          <a:spcPct val="105000"/>
                        </a:lnSpc>
                        <a:buNone/>
                      </a:pPr>
                      <a:r>
                        <a:rPr sz="1875" b="0">
                          <a:solidFill>
                            <a:srgbClr val="142E3B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15 pJ/bit</a:t>
                      </a:r>
                    </a:p>
                  </a:txBody>
                  <a:tcPr marL="142875" marR="142875" marT="114300" marB="114300" anchor="ctr">
                    <a:lnR w="9525">
                      <a:solidFill>
                        <a:srgbClr val="D6E0E3"/>
                      </a:solidFill>
                      <a:prstDash val="solid"/>
                    </a:lnR>
                    <a:lnB w="9525">
                      <a:solidFill>
                        <a:srgbClr val="D6E0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现场口述  约 1 pJ/bit，统计边界尚需器件资料补充">
            <a:extLst xmlns:a="http://schemas.openxmlformats.org/drawingml/2006/main">
              <a:ext uri="{FF2B5EF4-FFF2-40B4-BE49-F238E27FC236}">
                <a16:creationId xmlns:a16="http://schemas.microsoft.com/office/drawing/2014/main" id="{DECBA738-BB5D-4310-8E83-9A07D293C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095875"/>
            <a:ext cx="110490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7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17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现场口述  约 1 pJ/bit，统计边界尚需器件资料补充</a:t>
            </a:r>
          </a:p>
        </p:txBody>
      </p:sp>
      <p:sp>
        <p:nvSpPr>
          <p:cNvPr id="5" name="产品目标  12 W/end，共 24 W">
            <a:extLst xmlns:a="http://schemas.openxmlformats.org/drawingml/2006/main">
              <a:ext uri="{FF2B5EF4-FFF2-40B4-BE49-F238E27FC236}">
                <a16:creationId xmlns:a16="http://schemas.microsoft.com/office/drawing/2014/main" id="{0498FBA7-72DA-475E-BA13-AD1B38B9C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5524500"/>
            <a:ext cx="110490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725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pPr>
            <a:r>
              <a:rPr sz="1725" b="0">
                <a:solidFill>
                  <a:srgbClr val="5C6B73"/>
                </a:solidFill>
                <a:latin typeface="Noto Sans SC"/>
                <a:ea typeface="Noto Sans SC"/>
                <a:cs typeface="Noto Sans SC"/>
              </a:rPr>
              <a:t>产品目标  12 W/end，共 24 W</a:t>
            </a:r>
          </a:p>
        </p:txBody>
      </p:sp>
      <p:sp>
        <p:nvSpPr>
          <p:cNvPr id="6" name="现场口述；P54；S01–S02；基于明确假设复算">
            <a:extLst xmlns:a="http://schemas.openxmlformats.org/drawingml/2006/main">
              <a:ext uri="{FF2B5EF4-FFF2-40B4-BE49-F238E27FC236}">
                <a16:creationId xmlns:a16="http://schemas.microsoft.com/office/drawing/2014/main" id="{5408A2AE-1F72-4E0C-BEA2-EDE275784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10668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rPr>
              <a:t>现场口述；P54；S01–S02；基于明确假设复算</a:t>
            </a:r>
          </a:p>
        </p:txBody>
      </p:sp>
      <p:sp>
        <p:nvSpPr>
          <p:cNvPr id="7" name="18">
            <a:extLst xmlns:a="http://schemas.openxmlformats.org/drawingml/2006/main">
              <a:ext uri="{FF2B5EF4-FFF2-40B4-BE49-F238E27FC236}">
                <a16:creationId xmlns:a16="http://schemas.microsoft.com/office/drawing/2014/main" id="{13165A0F-AFEE-4905-8961-3885E98C3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19850"/>
            <a:ext cx="3333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1577554383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Credo microLED 宽并行光连接">
            <a:extLst xmlns:a="http://schemas.openxmlformats.org/drawingml/2006/main">
              <a:ext uri="{FF2B5EF4-FFF2-40B4-BE49-F238E27FC236}">
                <a16:creationId xmlns:a16="http://schemas.microsoft.com/office/drawing/2014/main" id="{B7EDD4CC-B333-496A-ACBF-AD1989C58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76225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Credo microLED 宽并行光连接</a:t>
            </a:r>
          </a:p>
        </p:txBody>
      </p:sp>
      <p:sp>
        <p:nvSpPr>
          <p:cNvPr id="2" name="连接器与背板决定扩展密度">
            <a:extLst xmlns:a="http://schemas.openxmlformats.org/drawingml/2006/main">
              <a:ext uri="{FF2B5EF4-FFF2-40B4-BE49-F238E27FC236}">
                <a16:creationId xmlns:a16="http://schemas.microsoft.com/office/drawing/2014/main" id="{B276650D-4A48-4575-8AFC-F33F93EC9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85800"/>
            <a:ext cx="11201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连接器与背板决定扩展密度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366758-0633-4037-AC10-59DB408D702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c5c59923fa419d"/>
          <a:srcRect xmlns:a="http://schemas.openxmlformats.org/drawingml/2006/main" l="7000" t="14000" r="8000" b="10500"/>
          <a:stretch xmlns:a="http://schemas.openxmlformats.org/drawingml/2006/main"/>
        </p:blipFill>
        <p:spPr>
          <a:xfrm xmlns:a="http://schemas.openxmlformats.org/drawingml/2006/main">
            <a:off x="507096" y="1543050"/>
            <a:ext cx="6777258" cy="4514850"/>
          </a:xfrm>
          <a:prstGeom xmlns:a="http://schemas.openxmlformats.org/drawingml/2006/main" prst="rect">
            <a:avLst/>
          </a:prstGeom>
        </p:spPr>
      </p:pic>
      <p:sp>
        <p:nvSpPr>
          <p:cNvPr id="4" name="现场架构展示">
            <a:extLst xmlns:a="http://schemas.openxmlformats.org/drawingml/2006/main">
              <a:ext uri="{FF2B5EF4-FFF2-40B4-BE49-F238E27FC236}">
                <a16:creationId xmlns:a16="http://schemas.microsoft.com/office/drawing/2014/main" id="{6B25B585-BDB3-48C9-B24C-D561FA01A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1600200"/>
            <a:ext cx="39433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现场架构展示</a:t>
            </a:r>
          </a:p>
        </p:txBody>
      </p:sp>
      <p:sp>
        <p:nvSpPr>
          <p:cNvPr id="5" name="15% overprovisioning 与 blindma">
            <a:extLst xmlns:a="http://schemas.openxmlformats.org/drawingml/2006/main">
              <a:ext uri="{FF2B5EF4-FFF2-40B4-BE49-F238E27FC236}">
                <a16:creationId xmlns:a16="http://schemas.microsoft.com/office/drawing/2014/main" id="{976A241D-C873-4984-8480-21840EBC4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2038350"/>
            <a:ext cx="39433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15% overprovisioning 与 blindmate</a:t>
            </a:r>
          </a:p>
        </p:txBody>
      </p:sp>
      <p:sp>
        <p:nvSpPr>
          <p:cNvPr id="6" name="产业协作">
            <a:extLst xmlns:a="http://schemas.openxmlformats.org/drawingml/2006/main">
              <a:ext uri="{FF2B5EF4-FFF2-40B4-BE49-F238E27FC236}">
                <a16:creationId xmlns:a16="http://schemas.microsoft.com/office/drawing/2014/main" id="{5B819672-8CD5-4FEB-8FCD-C4AFE4A03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038475"/>
            <a:ext cx="39433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产业协作</a:t>
            </a:r>
          </a:p>
        </p:txBody>
      </p:sp>
      <p:sp>
        <p:nvSpPr>
          <p:cNvPr id="7" name="Credo、ams OSRAM、SENKO 与纤路伙伴">
            <a:extLst xmlns:a="http://schemas.openxmlformats.org/drawingml/2006/main">
              <a:ext uri="{FF2B5EF4-FFF2-40B4-BE49-F238E27FC236}">
                <a16:creationId xmlns:a16="http://schemas.microsoft.com/office/drawing/2014/main" id="{410376A7-B5DB-44AF-A078-5100A52B0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476625"/>
            <a:ext cx="39433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Credo、ams OSRAM、SENKO 与纤路伙伴</a:t>
            </a:r>
          </a:p>
        </p:txBody>
      </p:sp>
      <p:sp>
        <p:nvSpPr>
          <p:cNvPr id="8" name="SRMO">
            <a:extLst xmlns:a="http://schemas.openxmlformats.org/drawingml/2006/main">
              <a:ext uri="{FF2B5EF4-FFF2-40B4-BE49-F238E27FC236}">
                <a16:creationId xmlns:a16="http://schemas.microsoft.com/office/drawing/2014/main" id="{B2030863-A3EF-40B4-8408-FC6C937AD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4476750"/>
            <a:ext cx="39433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SRMO</a:t>
            </a:r>
          </a:p>
        </p:txBody>
      </p:sp>
      <p:sp>
        <p:nvSpPr>
          <p:cNvPr id="9" name="信号、功耗、模块和连接器接口，目标 2027 年规范">
            <a:extLst xmlns:a="http://schemas.openxmlformats.org/drawingml/2006/main">
              <a:ext uri="{FF2B5EF4-FFF2-40B4-BE49-F238E27FC236}">
                <a16:creationId xmlns:a16="http://schemas.microsoft.com/office/drawing/2014/main" id="{A318AED3-B913-4683-9826-01A6CA70E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4914900"/>
            <a:ext cx="39433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信号、功耗、模块和连接器接口，目标 2027 年规范</a:t>
            </a:r>
          </a:p>
        </p:txBody>
      </p:sp>
      <p:sp>
        <p:nvSpPr>
          <p:cNvPr id="10" name="P22、P55；S03；C02">
            <a:extLst xmlns:a="http://schemas.openxmlformats.org/drawingml/2006/main">
              <a:ext uri="{FF2B5EF4-FFF2-40B4-BE49-F238E27FC236}">
                <a16:creationId xmlns:a16="http://schemas.microsoft.com/office/drawing/2014/main" id="{46B26D4D-CED3-4660-A6E1-9FEE0AC9E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10668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rPr>
              <a:t>P22、P55；S03；C02</a:t>
            </a:r>
          </a:p>
        </p:txBody>
      </p:sp>
      <p:sp>
        <p:nvSpPr>
          <p:cNvPr id="11" name="19">
            <a:extLst xmlns:a="http://schemas.openxmlformats.org/drawingml/2006/main">
              <a:ext uri="{FF2B5EF4-FFF2-40B4-BE49-F238E27FC236}">
                <a16:creationId xmlns:a16="http://schemas.microsoft.com/office/drawing/2014/main" id="{967549D5-D677-4CF2-8915-4CC44D39F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19850"/>
            <a:ext cx="3333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125599709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展会上的光互连路线">
            <a:extLst xmlns:a="http://schemas.openxmlformats.org/drawingml/2006/main">
              <a:ext uri="{FF2B5EF4-FFF2-40B4-BE49-F238E27FC236}">
                <a16:creationId xmlns:a16="http://schemas.microsoft.com/office/drawing/2014/main" id="{97240187-93B0-4888-A9DD-88016EDDB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76225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展会上的光互连路线</a:t>
            </a:r>
          </a:p>
        </p:txBody>
      </p:sp>
      <p:sp>
        <p:nvSpPr>
          <p:cNvPr id="2" name="VCSEL 并行光连接">
            <a:extLst xmlns:a="http://schemas.openxmlformats.org/drawingml/2006/main">
              <a:ext uri="{FF2B5EF4-FFF2-40B4-BE49-F238E27FC236}">
                <a16:creationId xmlns:a16="http://schemas.microsoft.com/office/drawing/2014/main" id="{18DFD75C-A83A-43B8-ACB2-EA051DC1B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85800"/>
            <a:ext cx="11201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VCSEL 并行光连接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4DCC92-9FD3-45F0-A41F-E4D4AE02B5D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1a1e6be23a4f0c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2202656" y="1543050"/>
            <a:ext cx="3386138" cy="4514850"/>
          </a:xfrm>
          <a:prstGeom xmlns:a="http://schemas.openxmlformats.org/drawingml/2006/main" prst="rect">
            <a:avLst/>
          </a:prstGeom>
        </p:spPr>
      </p:pic>
      <p:sp>
        <p:nvSpPr>
          <p:cNvPr id="4" name="联合展示">
            <a:extLst xmlns:a="http://schemas.openxmlformats.org/drawingml/2006/main">
              <a:ext uri="{FF2B5EF4-FFF2-40B4-BE49-F238E27FC236}">
                <a16:creationId xmlns:a16="http://schemas.microsoft.com/office/drawing/2014/main" id="{3E1D21A8-E855-4DB6-8B81-A88B6638A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1600200"/>
            <a:ext cx="39433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联合展示</a:t>
            </a:r>
          </a:p>
        </p:txBody>
      </p:sp>
      <p:sp>
        <p:nvSpPr>
          <p:cNvPr id="5" name="Lumentum、Astera Labs 与 Corning">
            <a:extLst xmlns:a="http://schemas.openxmlformats.org/drawingml/2006/main">
              <a:ext uri="{FF2B5EF4-FFF2-40B4-BE49-F238E27FC236}">
                <a16:creationId xmlns:a16="http://schemas.microsoft.com/office/drawing/2014/main" id="{D965D17C-D7C3-47ED-82F0-18B14244F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2038350"/>
            <a:ext cx="39433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Lumentum、Astera Labs 与 Corning</a:t>
            </a:r>
          </a:p>
        </p:txBody>
      </p:sp>
      <p:sp>
        <p:nvSpPr>
          <p:cNvPr id="6" name="现场路线">
            <a:extLst xmlns:a="http://schemas.openxmlformats.org/drawingml/2006/main">
              <a:ext uri="{FF2B5EF4-FFF2-40B4-BE49-F238E27FC236}">
                <a16:creationId xmlns:a16="http://schemas.microsoft.com/office/drawing/2014/main" id="{540E8156-C397-46F4-AE2F-E47AAE160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038475"/>
            <a:ext cx="39433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现场路线</a:t>
            </a:r>
          </a:p>
        </p:txBody>
      </p:sp>
      <p:sp>
        <p:nvSpPr>
          <p:cNvPr id="7" name="1060 nm VCSEL、32 Gb/s NRZ 与 PC">
            <a:extLst xmlns:a="http://schemas.openxmlformats.org/drawingml/2006/main">
              <a:ext uri="{FF2B5EF4-FFF2-40B4-BE49-F238E27FC236}">
                <a16:creationId xmlns:a16="http://schemas.microsoft.com/office/drawing/2014/main" id="{B05B38D5-21F3-4D6D-8E19-360709F90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476625"/>
            <a:ext cx="39433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1060 nm VCSEL、32 Gb/s NRZ 与 PCIe 5</a:t>
            </a:r>
          </a:p>
        </p:txBody>
      </p:sp>
      <p:sp>
        <p:nvSpPr>
          <p:cNvPr id="8" name="比较焦点">
            <a:extLst xmlns:a="http://schemas.openxmlformats.org/drawingml/2006/main">
              <a:ext uri="{FF2B5EF4-FFF2-40B4-BE49-F238E27FC236}">
                <a16:creationId xmlns:a16="http://schemas.microsoft.com/office/drawing/2014/main" id="{128ABD8C-1CDB-4696-9401-F2B253205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4476750"/>
            <a:ext cx="39433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比较焦点</a:t>
            </a:r>
          </a:p>
        </p:txBody>
      </p:sp>
      <p:sp>
        <p:nvSpPr>
          <p:cNvPr id="9" name="每通道带宽、阵列耦合与纤路数量">
            <a:extLst xmlns:a="http://schemas.openxmlformats.org/drawingml/2006/main">
              <a:ext uri="{FF2B5EF4-FFF2-40B4-BE49-F238E27FC236}">
                <a16:creationId xmlns:a16="http://schemas.microsoft.com/office/drawing/2014/main" id="{D66813B1-AAE7-4F65-B3AD-D49014E01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4914900"/>
            <a:ext cx="39433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每通道带宽、阵列耦合与纤路数量</a:t>
            </a:r>
          </a:p>
        </p:txBody>
      </p:sp>
      <p:sp>
        <p:nvSpPr>
          <p:cNvPr id="10" name="P35–40；S05">
            <a:extLst xmlns:a="http://schemas.openxmlformats.org/drawingml/2006/main">
              <a:ext uri="{FF2B5EF4-FFF2-40B4-BE49-F238E27FC236}">
                <a16:creationId xmlns:a16="http://schemas.microsoft.com/office/drawing/2014/main" id="{3D316FF5-A8F5-43DB-89D6-316C0CEC1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10668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rPr>
              <a:t>P35–40；S05</a:t>
            </a:r>
          </a:p>
        </p:txBody>
      </p:sp>
      <p:sp>
        <p:nvSpPr>
          <p:cNvPr id="11" name="20">
            <a:extLst xmlns:a="http://schemas.openxmlformats.org/drawingml/2006/main">
              <a:ext uri="{FF2B5EF4-FFF2-40B4-BE49-F238E27FC236}">
                <a16:creationId xmlns:a16="http://schemas.microsoft.com/office/drawing/2014/main" id="{C0D1AF22-F641-4BCC-BE9A-6BCBEF594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19850"/>
            <a:ext cx="3333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875212506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展会上的光互连路线">
            <a:extLst xmlns:a="http://schemas.openxmlformats.org/drawingml/2006/main">
              <a:ext uri="{FF2B5EF4-FFF2-40B4-BE49-F238E27FC236}">
                <a16:creationId xmlns:a16="http://schemas.microsoft.com/office/drawing/2014/main" id="{93BB55F1-E7F9-4699-B1C1-9EE96C591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76225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展会上的光互连路线</a:t>
            </a:r>
          </a:p>
        </p:txBody>
      </p:sp>
      <p:sp>
        <p:nvSpPr>
          <p:cNvPr id="2" name="Lightmatter 用 WDM 提高每纤带宽">
            <a:extLst xmlns:a="http://schemas.openxmlformats.org/drawingml/2006/main">
              <a:ext uri="{FF2B5EF4-FFF2-40B4-BE49-F238E27FC236}">
                <a16:creationId xmlns:a16="http://schemas.microsoft.com/office/drawing/2014/main" id="{B955709F-6325-44BD-9A62-B4F6EF6A9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85800"/>
            <a:ext cx="11201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Lightmatter 用 WDM 提高每纤带宽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9C3F3E-80B7-4FCD-A52A-1C79BA56A47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4825e064d54663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85825" y="1543050"/>
            <a:ext cx="6019800" cy="4514850"/>
          </a:xfrm>
          <a:prstGeom xmlns:a="http://schemas.openxmlformats.org/drawingml/2006/main" prst="rect">
            <a:avLst/>
          </a:prstGeom>
        </p:spPr>
      </p:pic>
      <p:sp>
        <p:nvSpPr>
          <p:cNvPr id="4" name="现场系统">
            <a:extLst xmlns:a="http://schemas.openxmlformats.org/drawingml/2006/main">
              <a:ext uri="{FF2B5EF4-FFF2-40B4-BE49-F238E27FC236}">
                <a16:creationId xmlns:a16="http://schemas.microsoft.com/office/drawing/2014/main" id="{92046BAD-818F-47B8-9283-C227E5A9E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1600200"/>
            <a:ext cx="39433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现场系统</a:t>
            </a:r>
          </a:p>
        </p:txBody>
      </p:sp>
      <p:sp>
        <p:nvSpPr>
          <p:cNvPr id="5" name="Passage EVK100、Guide 光源与 Qualc">
            <a:extLst xmlns:a="http://schemas.openxmlformats.org/drawingml/2006/main">
              <a:ext uri="{FF2B5EF4-FFF2-40B4-BE49-F238E27FC236}">
                <a16:creationId xmlns:a16="http://schemas.microsoft.com/office/drawing/2014/main" id="{C74776D3-97E9-4342-AF27-B126DE4A0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2038350"/>
            <a:ext cx="39433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Passage EVK100、Guide 光源与 Qualcomm</a:t>
            </a:r>
          </a:p>
        </p:txBody>
      </p:sp>
      <p:sp>
        <p:nvSpPr>
          <p:cNvPr id="6" name="每根光纤">
            <a:extLst xmlns:a="http://schemas.openxmlformats.org/drawingml/2006/main">
              <a:ext uri="{FF2B5EF4-FFF2-40B4-BE49-F238E27FC236}">
                <a16:creationId xmlns:a16="http://schemas.microsoft.com/office/drawing/2014/main" id="{A459A357-AEAD-45C4-8F58-559831FE5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038475"/>
            <a:ext cx="39433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每根光纤</a:t>
            </a:r>
          </a:p>
        </p:txBody>
      </p:sp>
      <p:sp>
        <p:nvSpPr>
          <p:cNvPr id="7" name="16 个波长，1.6 Tb/s 单方向">
            <a:extLst xmlns:a="http://schemas.openxmlformats.org/drawingml/2006/main">
              <a:ext uri="{FF2B5EF4-FFF2-40B4-BE49-F238E27FC236}">
                <a16:creationId xmlns:a16="http://schemas.microsoft.com/office/drawing/2014/main" id="{1B647F17-6CF1-4FDB-869D-6EBB7787E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476625"/>
            <a:ext cx="39433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16 个波长，1.6 Tb/s 单方向</a:t>
            </a:r>
          </a:p>
        </p:txBody>
      </p:sp>
      <p:sp>
        <p:nvSpPr>
          <p:cNvPr id="8" name="系统边界">
            <a:extLst xmlns:a="http://schemas.openxmlformats.org/drawingml/2006/main">
              <a:ext uri="{FF2B5EF4-FFF2-40B4-BE49-F238E27FC236}">
                <a16:creationId xmlns:a16="http://schemas.microsoft.com/office/drawing/2014/main" id="{BD61221A-0E5F-4506-976B-48E6B4AAA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4476750"/>
            <a:ext cx="39433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系统边界</a:t>
            </a:r>
          </a:p>
        </p:txBody>
      </p:sp>
      <p:sp>
        <p:nvSpPr>
          <p:cNvPr id="9" name="公开目标能效包含光源">
            <a:extLst xmlns:a="http://schemas.openxmlformats.org/drawingml/2006/main">
              <a:ext uri="{FF2B5EF4-FFF2-40B4-BE49-F238E27FC236}">
                <a16:creationId xmlns:a16="http://schemas.microsoft.com/office/drawing/2014/main" id="{C1BCB570-9953-420A-B1C4-B2A2B071B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4914900"/>
            <a:ext cx="39433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公开目标能效包含光源</a:t>
            </a:r>
          </a:p>
        </p:txBody>
      </p:sp>
      <p:sp>
        <p:nvSpPr>
          <p:cNvPr id="10" name="P11–13；S06–S07">
            <a:extLst xmlns:a="http://schemas.openxmlformats.org/drawingml/2006/main">
              <a:ext uri="{FF2B5EF4-FFF2-40B4-BE49-F238E27FC236}">
                <a16:creationId xmlns:a16="http://schemas.microsoft.com/office/drawing/2014/main" id="{D6B94B09-3F13-4230-AE30-21E99F662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10668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rPr>
              <a:t>P11–13；S06–S07</a:t>
            </a:r>
          </a:p>
        </p:txBody>
      </p:sp>
      <p:sp>
        <p:nvSpPr>
          <p:cNvPr id="11" name="21">
            <a:extLst xmlns:a="http://schemas.openxmlformats.org/drawingml/2006/main">
              <a:ext uri="{FF2B5EF4-FFF2-40B4-BE49-F238E27FC236}">
                <a16:creationId xmlns:a16="http://schemas.microsoft.com/office/drawing/2014/main" id="{52E5EC05-134E-41C7-9963-F99CC94CB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19850"/>
            <a:ext cx="3333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281933895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展会上的光互连路线">
            <a:extLst xmlns:a="http://schemas.openxmlformats.org/drawingml/2006/main">
              <a:ext uri="{FF2B5EF4-FFF2-40B4-BE49-F238E27FC236}">
                <a16:creationId xmlns:a16="http://schemas.microsoft.com/office/drawing/2014/main" id="{75B7B17B-A2DB-4FFF-B41D-AFDE85862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76225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展会上的光互连路线</a:t>
            </a:r>
          </a:p>
        </p:txBody>
      </p:sp>
      <p:sp>
        <p:nvSpPr>
          <p:cNvPr id="2" name="模块制造与机架散热">
            <a:extLst xmlns:a="http://schemas.openxmlformats.org/drawingml/2006/main">
              <a:ext uri="{FF2B5EF4-FFF2-40B4-BE49-F238E27FC236}">
                <a16:creationId xmlns:a16="http://schemas.microsoft.com/office/drawing/2014/main" id="{DE21BCCB-2AEE-4417-A6E8-E3FCE1276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85800"/>
            <a:ext cx="11201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模块制造与机架散热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378648-FC9A-4D6D-8C8F-9F388F44A1C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48f01f73b4438f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85825" y="1543050"/>
            <a:ext cx="6019800" cy="4514850"/>
          </a:xfrm>
          <a:prstGeom xmlns:a="http://schemas.openxmlformats.org/drawingml/2006/main" prst="rect">
            <a:avLst/>
          </a:prstGeom>
        </p:spPr>
      </p:pic>
      <p:sp>
        <p:nvSpPr>
          <p:cNvPr id="4" name="InnoLight 与 TeraHop">
            <a:extLst xmlns:a="http://schemas.openxmlformats.org/drawingml/2006/main">
              <a:ext uri="{FF2B5EF4-FFF2-40B4-BE49-F238E27FC236}">
                <a16:creationId xmlns:a16="http://schemas.microsoft.com/office/drawing/2014/main" id="{CCED5EDD-D152-428A-9404-5D2657580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1600200"/>
            <a:ext cx="39433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InnoLight 与 TeraHop</a:t>
            </a:r>
          </a:p>
        </p:txBody>
      </p:sp>
      <p:sp>
        <p:nvSpPr>
          <p:cNvPr id="5" name="光模块、光引擎、测试与交付">
            <a:extLst xmlns:a="http://schemas.openxmlformats.org/drawingml/2006/main">
              <a:ext uri="{FF2B5EF4-FFF2-40B4-BE49-F238E27FC236}">
                <a16:creationId xmlns:a16="http://schemas.microsoft.com/office/drawing/2014/main" id="{A97CA179-AAF6-4CB9-AD49-C300BADDF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2038350"/>
            <a:ext cx="39433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光模块、光引擎、测试与交付</a:t>
            </a:r>
          </a:p>
        </p:txBody>
      </p:sp>
      <p:sp>
        <p:nvSpPr>
          <p:cNvPr id="6" name="Ciena">
            <a:extLst xmlns:a="http://schemas.openxmlformats.org/drawingml/2006/main">
              <a:ext uri="{FF2B5EF4-FFF2-40B4-BE49-F238E27FC236}">
                <a16:creationId xmlns:a16="http://schemas.microsoft.com/office/drawing/2014/main" id="{CCD183CF-86F0-44DE-9D02-56FF95913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038475"/>
            <a:ext cx="39433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Ciena</a:t>
            </a:r>
          </a:p>
        </p:txBody>
      </p:sp>
      <p:sp>
        <p:nvSpPr>
          <p:cNvPr id="7" name="XPO、CPO 与光连接的系统放置">
            <a:extLst xmlns:a="http://schemas.openxmlformats.org/drawingml/2006/main">
              <a:ext uri="{FF2B5EF4-FFF2-40B4-BE49-F238E27FC236}">
                <a16:creationId xmlns:a16="http://schemas.microsoft.com/office/drawing/2014/main" id="{7709C80F-04AC-4C39-86F5-5EBA151B9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476625"/>
            <a:ext cx="39433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XPO、CPO 与光连接的系统放置</a:t>
            </a:r>
          </a:p>
        </p:txBody>
      </p:sp>
      <p:sp>
        <p:nvSpPr>
          <p:cNvPr id="8" name="nVent">
            <a:extLst xmlns:a="http://schemas.openxmlformats.org/drawingml/2006/main">
              <a:ext uri="{FF2B5EF4-FFF2-40B4-BE49-F238E27FC236}">
                <a16:creationId xmlns:a16="http://schemas.microsoft.com/office/drawing/2014/main" id="{B44E8D5A-FC69-44DB-BAAE-4476CBCCA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4476750"/>
            <a:ext cx="39433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nVent</a:t>
            </a:r>
          </a:p>
        </p:txBody>
      </p:sp>
      <p:sp>
        <p:nvSpPr>
          <p:cNvPr id="9" name="机架供电、液冷与维护空间">
            <a:extLst xmlns:a="http://schemas.openxmlformats.org/drawingml/2006/main">
              <a:ext uri="{FF2B5EF4-FFF2-40B4-BE49-F238E27FC236}">
                <a16:creationId xmlns:a16="http://schemas.microsoft.com/office/drawing/2014/main" id="{19775B2E-13B5-40C4-A0F3-6B2D3877A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4914900"/>
            <a:ext cx="39433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机架供电、液冷与维护空间</a:t>
            </a:r>
          </a:p>
        </p:txBody>
      </p:sp>
      <p:sp>
        <p:nvSpPr>
          <p:cNvPr id="10" name="P4–10；S16–S20">
            <a:extLst xmlns:a="http://schemas.openxmlformats.org/drawingml/2006/main">
              <a:ext uri="{FF2B5EF4-FFF2-40B4-BE49-F238E27FC236}">
                <a16:creationId xmlns:a16="http://schemas.microsoft.com/office/drawing/2014/main" id="{31809358-6834-4CBA-BAB8-4E903A78B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10668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rPr>
              <a:t>P4–10；S16–S20</a:t>
            </a:r>
          </a:p>
        </p:txBody>
      </p:sp>
      <p:sp>
        <p:nvSpPr>
          <p:cNvPr id="11" name="22">
            <a:extLst xmlns:a="http://schemas.openxmlformats.org/drawingml/2006/main">
              <a:ext uri="{FF2B5EF4-FFF2-40B4-BE49-F238E27FC236}">
                <a16:creationId xmlns:a16="http://schemas.microsoft.com/office/drawing/2014/main" id="{60CC5E60-9CF1-4DA7-BE80-2A6E991F2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19850"/>
            <a:ext cx="3333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1548574192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内存分层与近内存计算">
            <a:extLst xmlns:a="http://schemas.openxmlformats.org/drawingml/2006/main">
              <a:ext uri="{FF2B5EF4-FFF2-40B4-BE49-F238E27FC236}">
                <a16:creationId xmlns:a16="http://schemas.microsoft.com/office/drawing/2014/main" id="{DC5D1ED3-6FB7-4888-8F84-260017D9C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76225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内存分层与近内存计算</a:t>
            </a:r>
          </a:p>
        </p:txBody>
      </p:sp>
      <p:sp>
        <p:nvSpPr>
          <p:cNvPr id="2" name="推理系统的内存层级">
            <a:extLst xmlns:a="http://schemas.openxmlformats.org/drawingml/2006/main">
              <a:ext uri="{FF2B5EF4-FFF2-40B4-BE49-F238E27FC236}">
                <a16:creationId xmlns:a16="http://schemas.microsoft.com/office/drawing/2014/main" id="{E91A9746-8CCD-48F6-A516-D706E79C7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85800"/>
            <a:ext cx="11201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推理系统的内存层级</a:t>
            </a:r>
          </a:p>
        </p:txBody>
      </p:sp>
      <p:sp>
        <p:nvSpPr>
          <p:cNvPr id="3" name="01">
            <a:extLst xmlns:a="http://schemas.openxmlformats.org/drawingml/2006/main">
              <a:ext uri="{FF2B5EF4-FFF2-40B4-BE49-F238E27FC236}">
                <a16:creationId xmlns:a16="http://schemas.microsoft.com/office/drawing/2014/main" id="{4420F4C7-01B8-43FD-BA97-BA72F8B65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743075"/>
            <a:ext cx="7429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360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360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01</a:t>
            </a:r>
          </a:p>
        </p:txBody>
      </p:sp>
      <p:sp>
        <p:nvSpPr>
          <p:cNvPr id="4" name="热数据">
            <a:extLst xmlns:a="http://schemas.openxmlformats.org/drawingml/2006/main">
              <a:ext uri="{FF2B5EF4-FFF2-40B4-BE49-F238E27FC236}">
                <a16:creationId xmlns:a16="http://schemas.microsoft.com/office/drawing/2014/main" id="{2D880377-3823-487B-B5C8-1A5BE0F17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2575" y="1762125"/>
            <a:ext cx="10039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325" b="1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2325" b="1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热数据</a:t>
            </a:r>
          </a:p>
        </p:txBody>
      </p:sp>
      <p:sp>
        <p:nvSpPr>
          <p:cNvPr id="5" name="紧邻计算的高带宽内存">
            <a:extLst xmlns:a="http://schemas.openxmlformats.org/drawingml/2006/main">
              <a:ext uri="{FF2B5EF4-FFF2-40B4-BE49-F238E27FC236}">
                <a16:creationId xmlns:a16="http://schemas.microsoft.com/office/drawing/2014/main" id="{C8DBD4CA-A6B8-4C41-BD37-C1D8D224C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2575" y="2324100"/>
            <a:ext cx="99822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pPr>
            <a:r>
              <a:rPr sz="21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rPr>
              <a:t>紧邻计算的高带宽内存</a:t>
            </a:r>
          </a:p>
        </p:txBody>
      </p:sp>
      <p:sp>
        <p:nvSpPr>
          <p:cNvPr id="6" name="02">
            <a:extLst xmlns:a="http://schemas.openxmlformats.org/drawingml/2006/main">
              <a:ext uri="{FF2B5EF4-FFF2-40B4-BE49-F238E27FC236}">
                <a16:creationId xmlns:a16="http://schemas.microsoft.com/office/drawing/2014/main" id="{FA466B01-7B20-4C0B-92EF-14F79044D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143250"/>
            <a:ext cx="7429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360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360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02</a:t>
            </a:r>
          </a:p>
        </p:txBody>
      </p:sp>
      <p:sp>
        <p:nvSpPr>
          <p:cNvPr id="7" name="容量扩展">
            <a:extLst xmlns:a="http://schemas.openxmlformats.org/drawingml/2006/main">
              <a:ext uri="{FF2B5EF4-FFF2-40B4-BE49-F238E27FC236}">
                <a16:creationId xmlns:a16="http://schemas.microsoft.com/office/drawing/2014/main" id="{74E73098-2B4C-4028-B7AD-920ECE291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2575" y="3162300"/>
            <a:ext cx="10039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325" b="1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2325" b="1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容量扩展</a:t>
            </a:r>
          </a:p>
        </p:txBody>
      </p:sp>
      <p:sp>
        <p:nvSpPr>
          <p:cNvPr id="8" name="CXL 内存与外部 KV cache">
            <a:extLst xmlns:a="http://schemas.openxmlformats.org/drawingml/2006/main">
              <a:ext uri="{FF2B5EF4-FFF2-40B4-BE49-F238E27FC236}">
                <a16:creationId xmlns:a16="http://schemas.microsoft.com/office/drawing/2014/main" id="{F7A4D7A9-137E-486D-85A9-9B627C34F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2575" y="3724275"/>
            <a:ext cx="99822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pPr>
            <a:r>
              <a:rPr sz="21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rPr>
              <a:t>CXL 内存与外部 KV cache</a:t>
            </a:r>
          </a:p>
        </p:txBody>
      </p:sp>
      <p:sp>
        <p:nvSpPr>
          <p:cNvPr id="9" name="03">
            <a:extLst xmlns:a="http://schemas.openxmlformats.org/drawingml/2006/main">
              <a:ext uri="{FF2B5EF4-FFF2-40B4-BE49-F238E27FC236}">
                <a16:creationId xmlns:a16="http://schemas.microsoft.com/office/drawing/2014/main" id="{4B45A0F8-BEB7-4D9B-8ED3-A42F77960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543425"/>
            <a:ext cx="7429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360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360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03</a:t>
            </a:r>
          </a:p>
        </p:txBody>
      </p:sp>
      <p:sp>
        <p:nvSpPr>
          <p:cNvPr id="10" name="读密集数据">
            <a:extLst xmlns:a="http://schemas.openxmlformats.org/drawingml/2006/main">
              <a:ext uri="{FF2B5EF4-FFF2-40B4-BE49-F238E27FC236}">
                <a16:creationId xmlns:a16="http://schemas.microsoft.com/office/drawing/2014/main" id="{8FE8EA91-84B0-4EFB-8100-AD67616A9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2575" y="4562475"/>
            <a:ext cx="10039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325" b="1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2325" b="1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读密集数据</a:t>
            </a:r>
          </a:p>
        </p:txBody>
      </p:sp>
      <p:sp>
        <p:nvSpPr>
          <p:cNvPr id="11" name="HBF 与 SSD 后备层的不同位置">
            <a:extLst xmlns:a="http://schemas.openxmlformats.org/drawingml/2006/main">
              <a:ext uri="{FF2B5EF4-FFF2-40B4-BE49-F238E27FC236}">
                <a16:creationId xmlns:a16="http://schemas.microsoft.com/office/drawing/2014/main" id="{7C4A6A4E-523F-4B5F-800A-843BCB9B5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2575" y="5124450"/>
            <a:ext cx="99822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pPr>
            <a:r>
              <a:rPr sz="21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rPr>
              <a:t>HBF 与 SSD 后备层的不同位置</a:t>
            </a:r>
          </a:p>
        </p:txBody>
      </p:sp>
      <p:sp>
        <p:nvSpPr>
          <p:cNvPr id="12" name="P1–3、P41–53；S11–S15">
            <a:extLst xmlns:a="http://schemas.openxmlformats.org/drawingml/2006/main">
              <a:ext uri="{FF2B5EF4-FFF2-40B4-BE49-F238E27FC236}">
                <a16:creationId xmlns:a16="http://schemas.microsoft.com/office/drawing/2014/main" id="{F450AD1E-7E9A-4424-A670-1716DDD44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10668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rPr>
              <a:t>P1–3、P41–53；S11–S15</a:t>
            </a:r>
          </a:p>
        </p:txBody>
      </p:sp>
      <p:sp>
        <p:nvSpPr>
          <p:cNvPr id="13" name="23">
            <a:extLst xmlns:a="http://schemas.openxmlformats.org/drawingml/2006/main">
              <a:ext uri="{FF2B5EF4-FFF2-40B4-BE49-F238E27FC236}">
                <a16:creationId xmlns:a16="http://schemas.microsoft.com/office/drawing/2014/main" id="{E8C17936-63F2-4398-802A-213530244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19850"/>
            <a:ext cx="3333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998259181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内存分层与近内存计算">
            <a:extLst xmlns:a="http://schemas.openxmlformats.org/drawingml/2006/main">
              <a:ext uri="{FF2B5EF4-FFF2-40B4-BE49-F238E27FC236}">
                <a16:creationId xmlns:a16="http://schemas.microsoft.com/office/drawing/2014/main" id="{F7EBBF55-7C41-44EF-A48B-0BF2FE5B5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76225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内存分层与近内存计算</a:t>
            </a:r>
          </a:p>
        </p:txBody>
      </p:sp>
      <p:sp>
        <p:nvSpPr>
          <p:cNvPr id="2" name="XCENA 的计算内存">
            <a:extLst xmlns:a="http://schemas.openxmlformats.org/drawingml/2006/main">
              <a:ext uri="{FF2B5EF4-FFF2-40B4-BE49-F238E27FC236}">
                <a16:creationId xmlns:a16="http://schemas.microsoft.com/office/drawing/2014/main" id="{69C2058D-CA2E-44E0-A52A-5AAE82903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85800"/>
            <a:ext cx="11201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XCENA 的计算内存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2A8013-C27E-48EA-B5F4-9FD8F644CC0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ffcf009a3d406b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85825" y="1543050"/>
            <a:ext cx="6019800" cy="4514850"/>
          </a:xfrm>
          <a:prstGeom xmlns:a="http://schemas.openxmlformats.org/drawingml/2006/main" prst="rect">
            <a:avLst/>
          </a:prstGeom>
        </p:spPr>
      </p:pic>
      <p:sp>
        <p:nvSpPr>
          <p:cNvPr id="4" name="MX1">
            <a:extLst xmlns:a="http://schemas.openxmlformats.org/drawingml/2006/main">
              <a:ext uri="{FF2B5EF4-FFF2-40B4-BE49-F238E27FC236}">
                <a16:creationId xmlns:a16="http://schemas.microsoft.com/office/drawing/2014/main" id="{ECFEF230-0F02-418E-9626-955A9D3A0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1600200"/>
            <a:ext cx="39433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MX1</a:t>
            </a:r>
          </a:p>
        </p:txBody>
      </p:sp>
      <p:sp>
        <p:nvSpPr>
          <p:cNvPr id="5" name="CXL 3.2、PCIe 6 与 DDR5 容量扩展">
            <a:extLst xmlns:a="http://schemas.openxmlformats.org/drawingml/2006/main">
              <a:ext uri="{FF2B5EF4-FFF2-40B4-BE49-F238E27FC236}">
                <a16:creationId xmlns:a16="http://schemas.microsoft.com/office/drawing/2014/main" id="{11D5DFA6-3548-40AA-9271-1EDEC2E3E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2038350"/>
            <a:ext cx="39433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CXL 3.2、PCIe 6 与 DDR5 容量扩展</a:t>
            </a:r>
          </a:p>
        </p:txBody>
      </p:sp>
      <p:sp>
        <p:nvSpPr>
          <p:cNvPr id="6" name="计算下沉">
            <a:extLst xmlns:a="http://schemas.openxmlformats.org/drawingml/2006/main">
              <a:ext uri="{FF2B5EF4-FFF2-40B4-BE49-F238E27FC236}">
                <a16:creationId xmlns:a16="http://schemas.microsoft.com/office/drawing/2014/main" id="{B5417255-CA7E-4CC0-BC3C-E061832E8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038475"/>
            <a:ext cx="39433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计算下沉</a:t>
            </a:r>
          </a:p>
        </p:txBody>
      </p:sp>
      <p:sp>
        <p:nvSpPr>
          <p:cNvPr id="7" name="RISC-V、向量和压缩等数据处理">
            <a:extLst xmlns:a="http://schemas.openxmlformats.org/drawingml/2006/main">
              <a:ext uri="{FF2B5EF4-FFF2-40B4-BE49-F238E27FC236}">
                <a16:creationId xmlns:a16="http://schemas.microsoft.com/office/drawing/2014/main" id="{043FABCA-1C74-4BA7-88E5-17A080627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476625"/>
            <a:ext cx="39433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RISC-V、向量和压缩等数据处理</a:t>
            </a:r>
          </a:p>
        </p:txBody>
      </p:sp>
      <p:sp>
        <p:nvSpPr>
          <p:cNvPr id="8" name="软件条件">
            <a:extLst xmlns:a="http://schemas.openxmlformats.org/drawingml/2006/main">
              <a:ext uri="{FF2B5EF4-FFF2-40B4-BE49-F238E27FC236}">
                <a16:creationId xmlns:a16="http://schemas.microsoft.com/office/drawing/2014/main" id="{5B8A6346-2F4F-48DA-8813-41260562A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4476750"/>
            <a:ext cx="39433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软件条件</a:t>
            </a:r>
          </a:p>
        </p:txBody>
      </p:sp>
      <p:sp>
        <p:nvSpPr>
          <p:cNvPr id="9" name="SDK、数据布局与冷热命中率">
            <a:extLst xmlns:a="http://schemas.openxmlformats.org/drawingml/2006/main">
              <a:ext uri="{FF2B5EF4-FFF2-40B4-BE49-F238E27FC236}">
                <a16:creationId xmlns:a16="http://schemas.microsoft.com/office/drawing/2014/main" id="{D006793F-A996-4AB4-A244-21EDDB9C4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4914900"/>
            <a:ext cx="39433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SDK、数据布局与冷热命中率</a:t>
            </a:r>
          </a:p>
        </p:txBody>
      </p:sp>
      <p:sp>
        <p:nvSpPr>
          <p:cNvPr id="10" name="P1–3；S11–S12">
            <a:extLst xmlns:a="http://schemas.openxmlformats.org/drawingml/2006/main">
              <a:ext uri="{FF2B5EF4-FFF2-40B4-BE49-F238E27FC236}">
                <a16:creationId xmlns:a16="http://schemas.microsoft.com/office/drawing/2014/main" id="{77D9F659-3431-498A-B46C-9304374D1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10668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rPr>
              <a:t>P1–3；S11–S12</a:t>
            </a:r>
          </a:p>
        </p:txBody>
      </p:sp>
      <p:sp>
        <p:nvSpPr>
          <p:cNvPr id="11" name="24">
            <a:extLst xmlns:a="http://schemas.openxmlformats.org/drawingml/2006/main">
              <a:ext uri="{FF2B5EF4-FFF2-40B4-BE49-F238E27FC236}">
                <a16:creationId xmlns:a16="http://schemas.microsoft.com/office/drawing/2014/main" id="{4F934944-F02E-4600-8CEA-56F848989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19850"/>
            <a:ext cx="3333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1799646744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内存分层与近内存计算">
            <a:extLst xmlns:a="http://schemas.openxmlformats.org/drawingml/2006/main">
              <a:ext uri="{FF2B5EF4-FFF2-40B4-BE49-F238E27FC236}">
                <a16:creationId xmlns:a16="http://schemas.microsoft.com/office/drawing/2014/main" id="{87B8A0F1-A810-4A98-A0B0-65D181D93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76225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内存分层与近内存计算</a:t>
            </a:r>
          </a:p>
        </p:txBody>
      </p:sp>
      <p:sp>
        <p:nvSpPr>
          <p:cNvPr id="2" name="SK hynix 与 Marvell 的 CXL 方案">
            <a:extLst xmlns:a="http://schemas.openxmlformats.org/drawingml/2006/main">
              <a:ext uri="{FF2B5EF4-FFF2-40B4-BE49-F238E27FC236}">
                <a16:creationId xmlns:a16="http://schemas.microsoft.com/office/drawing/2014/main" id="{C4780780-8B83-4A59-9384-CB06D1214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85800"/>
            <a:ext cx="11201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SK hynix 与 Marvell 的 CXL 方案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DC90AE-AC83-4875-8BC5-A0F08FB5454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1e4fb33b684e08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2202656" y="1543050"/>
            <a:ext cx="3386138" cy="4514850"/>
          </a:xfrm>
          <a:prstGeom xmlns:a="http://schemas.openxmlformats.org/drawingml/2006/main" prst="rect">
            <a:avLst/>
          </a:prstGeom>
        </p:spPr>
      </p:pic>
      <p:sp>
        <p:nvSpPr>
          <p:cNvPr id="4" name="CMM-Ax">
            <a:extLst xmlns:a="http://schemas.openxmlformats.org/drawingml/2006/main">
              <a:ext uri="{FF2B5EF4-FFF2-40B4-BE49-F238E27FC236}">
                <a16:creationId xmlns:a16="http://schemas.microsoft.com/office/drawing/2014/main" id="{67F9C269-E2F6-4452-AAAD-1CDF55EE4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1600200"/>
            <a:ext cx="39433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CMM-Ax</a:t>
            </a:r>
          </a:p>
        </p:txBody>
      </p:sp>
      <p:sp>
        <p:nvSpPr>
          <p:cNvPr id="5" name="512 GB、4 通道 DDR5 与近内存 Arm 计算">
            <a:extLst xmlns:a="http://schemas.openxmlformats.org/drawingml/2006/main">
              <a:ext uri="{FF2B5EF4-FFF2-40B4-BE49-F238E27FC236}">
                <a16:creationId xmlns:a16="http://schemas.microsoft.com/office/drawing/2014/main" id="{F9BEDB8E-C182-4D57-93CE-9F21BC3BA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2038350"/>
            <a:ext cx="39433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512 GB、4 通道 DDR5 与近内存 Arm 计算</a:t>
            </a:r>
          </a:p>
        </p:txBody>
      </p:sp>
      <p:sp>
        <p:nvSpPr>
          <p:cNvPr id="6" name="CMM-DDR5">
            <a:extLst xmlns:a="http://schemas.openxmlformats.org/drawingml/2006/main">
              <a:ext uri="{FF2B5EF4-FFF2-40B4-BE49-F238E27FC236}">
                <a16:creationId xmlns:a16="http://schemas.microsoft.com/office/drawing/2014/main" id="{68D8DC13-6BEA-44E9-B31F-5010B65E5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038475"/>
            <a:ext cx="39433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CMM-DDR5</a:t>
            </a:r>
          </a:p>
        </p:txBody>
      </p:sp>
      <p:sp>
        <p:nvSpPr>
          <p:cNvPr id="7" name="扩容控制器与模组">
            <a:extLst xmlns:a="http://schemas.openxmlformats.org/drawingml/2006/main">
              <a:ext uri="{FF2B5EF4-FFF2-40B4-BE49-F238E27FC236}">
                <a16:creationId xmlns:a16="http://schemas.microsoft.com/office/drawing/2014/main" id="{C9F41005-AEFF-4E5F-8559-A9528B4D5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476625"/>
            <a:ext cx="39433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扩容控制器与模组</a:t>
            </a:r>
          </a:p>
        </p:txBody>
      </p:sp>
      <p:sp>
        <p:nvSpPr>
          <p:cNvPr id="8" name="访问路径">
            <a:extLst xmlns:a="http://schemas.openxmlformats.org/drawingml/2006/main">
              <a:ext uri="{FF2B5EF4-FFF2-40B4-BE49-F238E27FC236}">
                <a16:creationId xmlns:a16="http://schemas.microsoft.com/office/drawing/2014/main" id="{5D262A26-DA03-4E3D-A497-A248DDE27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4476750"/>
            <a:ext cx="39433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访问路径</a:t>
            </a:r>
          </a:p>
        </p:txBody>
      </p:sp>
      <p:sp>
        <p:nvSpPr>
          <p:cNvPr id="9" name="本地 DDR 带宽与主机接口带宽分别预算">
            <a:extLst xmlns:a="http://schemas.openxmlformats.org/drawingml/2006/main">
              <a:ext uri="{FF2B5EF4-FFF2-40B4-BE49-F238E27FC236}">
                <a16:creationId xmlns:a16="http://schemas.microsoft.com/office/drawing/2014/main" id="{FD797E84-CCE5-475D-A667-A0EB98A88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4914900"/>
            <a:ext cx="39433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本地 DDR 带宽与主机接口带宽分别预算</a:t>
            </a:r>
          </a:p>
        </p:txBody>
      </p:sp>
      <p:sp>
        <p:nvSpPr>
          <p:cNvPr id="10" name="P47–49、P51–53；S13–S14">
            <a:extLst xmlns:a="http://schemas.openxmlformats.org/drawingml/2006/main">
              <a:ext uri="{FF2B5EF4-FFF2-40B4-BE49-F238E27FC236}">
                <a16:creationId xmlns:a16="http://schemas.microsoft.com/office/drawing/2014/main" id="{2ACA1F12-FBCF-477B-BA67-B3007D7DA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10668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rPr>
              <a:t>P47–49、P51–53；S13–S14</a:t>
            </a:r>
          </a:p>
        </p:txBody>
      </p:sp>
      <p:sp>
        <p:nvSpPr>
          <p:cNvPr id="11" name="25">
            <a:extLst xmlns:a="http://schemas.openxmlformats.org/drawingml/2006/main">
              <a:ext uri="{FF2B5EF4-FFF2-40B4-BE49-F238E27FC236}">
                <a16:creationId xmlns:a16="http://schemas.microsoft.com/office/drawing/2014/main" id="{C62A9B67-0829-4117-B6B3-0B79A73D4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19850"/>
            <a:ext cx="3333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2039378513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内存分层与近内存计算">
            <a:extLst xmlns:a="http://schemas.openxmlformats.org/drawingml/2006/main">
              <a:ext uri="{FF2B5EF4-FFF2-40B4-BE49-F238E27FC236}">
                <a16:creationId xmlns:a16="http://schemas.microsoft.com/office/drawing/2014/main" id="{13EF9F6E-A88B-4045-A8AD-A03B70C68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76225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内存分层与近内存计算</a:t>
            </a:r>
          </a:p>
        </p:txBody>
      </p:sp>
      <p:sp>
        <p:nvSpPr>
          <p:cNvPr id="2" name="FAISS 演示的能效复算">
            <a:extLst xmlns:a="http://schemas.openxmlformats.org/drawingml/2006/main">
              <a:ext uri="{FF2B5EF4-FFF2-40B4-BE49-F238E27FC236}">
                <a16:creationId xmlns:a16="http://schemas.microsoft.com/office/drawing/2014/main" id="{7ED4FDA6-02A9-4A9B-AEFC-9F1B82EB4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85800"/>
            <a:ext cx="11201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FAISS 演示的能效复算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2C27EC-60A9-4ACA-A4C8-AF4F177C8050}"/>
              </a:ext>
            </a:extLst>
          </p:cNvPr>
          <p:cNvGraphicFramePr/>
          <p:nvPr/>
        </p:nvGraphicFramePr>
        <p:xfrm>
          <a:off xmlns:a="http://schemas.openxmlformats.org/drawingml/2006/main" x="495300" y="1600200"/>
          <a:ext xmlns:a="http://schemas.openxmlformats.org/drawingml/2006/main" cx="11201400" cy="25908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381500"/>
                <a:gridCol w="2333625"/>
                <a:gridCol w="2095500"/>
                <a:gridCol w="2390775"/>
              </a:tblGrid>
              <a:tr h="647700">
                <a:tc>
                  <a:txBody>
                    <a:bodyPr lIns="0" tIns="0" rIns="0" bIns="0"/>
                    <a:lstStyle/>
                    <a:p>
                      <a:pPr algn="l">
                        <a:lnSpc>
                          <a:spcPct val="105000"/>
                        </a:lnSpc>
                        <a:buNone/>
                      </a:pPr>
                      <a:r>
                        <a:rPr sz="1875" b="1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方案</a:t>
                      </a:r>
                    </a:p>
                  </a:txBody>
                  <a:tcPr marL="142875" marR="142875" marT="114300" marB="114300" anchor="ctr">
                    <a:lnL w="9525">
                      <a:solidFill>
                        <a:srgbClr val="D6E0E3"/>
                      </a:solidFill>
                      <a:prstDash val="solid"/>
                    </a:lnL>
                    <a:lnR w="9525">
                      <a:solidFill>
                        <a:srgbClr val="D6E0E3"/>
                      </a:solidFill>
                      <a:prstDash val="solid"/>
                    </a:lnR>
                    <a:lnT w="9525">
                      <a:solidFill>
                        <a:srgbClr val="D6E0E3"/>
                      </a:solidFill>
                      <a:prstDash val="solid"/>
                    </a:lnT>
                    <a:lnB w="9525">
                      <a:solidFill>
                        <a:srgbClr val="D6E0E3"/>
                      </a:solidFill>
                      <a:prstDash val="solid"/>
                    </a:lnB>
                    <a:solidFill>
                      <a:srgbClr val="142E3B"/>
                    </a:solidFill>
                  </a:tcPr>
                </a:tc>
                <a:tc>
                  <a:txBody>
                    <a:bodyPr lIns="0" tIns="0" rIns="0" bIns="0"/>
                    <a:lstStyle/>
                    <a:p>
                      <a:pPr algn="l">
                        <a:lnSpc>
                          <a:spcPct val="105000"/>
                        </a:lnSpc>
                        <a:buNone/>
                      </a:pPr>
                      <a:r>
                        <a:rPr sz="1875" b="1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QPS</a:t>
                      </a:r>
                    </a:p>
                  </a:txBody>
                  <a:tcPr marL="142875" marR="142875" marT="114300" marB="114300" anchor="ctr">
                    <a:lnR w="9525">
                      <a:solidFill>
                        <a:srgbClr val="D6E0E3"/>
                      </a:solidFill>
                      <a:prstDash val="solid"/>
                    </a:lnR>
                    <a:lnT w="9525">
                      <a:solidFill>
                        <a:srgbClr val="D6E0E3"/>
                      </a:solidFill>
                      <a:prstDash val="solid"/>
                    </a:lnT>
                    <a:lnB w="9525">
                      <a:solidFill>
                        <a:srgbClr val="D6E0E3"/>
                      </a:solidFill>
                      <a:prstDash val="solid"/>
                    </a:lnB>
                    <a:solidFill>
                      <a:srgbClr val="142E3B"/>
                    </a:solidFill>
                  </a:tcPr>
                </a:tc>
                <a:tc>
                  <a:txBody>
                    <a:bodyPr lIns="0" tIns="0" rIns="0" bIns="0"/>
                    <a:lstStyle/>
                    <a:p>
                      <a:pPr algn="l">
                        <a:lnSpc>
                          <a:spcPct val="105000"/>
                        </a:lnSpc>
                        <a:buNone/>
                      </a:pPr>
                      <a:r>
                        <a:rPr sz="1875" b="1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功耗</a:t>
                      </a:r>
                    </a:p>
                  </a:txBody>
                  <a:tcPr marL="142875" marR="142875" marT="114300" marB="114300" anchor="ctr">
                    <a:lnR w="9525">
                      <a:solidFill>
                        <a:srgbClr val="D6E0E3"/>
                      </a:solidFill>
                      <a:prstDash val="solid"/>
                    </a:lnR>
                    <a:lnT w="9525">
                      <a:solidFill>
                        <a:srgbClr val="D6E0E3"/>
                      </a:solidFill>
                      <a:prstDash val="solid"/>
                    </a:lnT>
                    <a:lnB w="9525">
                      <a:solidFill>
                        <a:srgbClr val="D6E0E3"/>
                      </a:solidFill>
                      <a:prstDash val="solid"/>
                    </a:lnB>
                    <a:solidFill>
                      <a:srgbClr val="142E3B"/>
                    </a:solidFill>
                  </a:tcPr>
                </a:tc>
                <a:tc>
                  <a:txBody>
                    <a:bodyPr lIns="0" tIns="0" rIns="0" bIns="0"/>
                    <a:lstStyle/>
                    <a:p>
                      <a:pPr algn="l">
                        <a:lnSpc>
                          <a:spcPct val="105000"/>
                        </a:lnSpc>
                        <a:buNone/>
                      </a:pPr>
                      <a:r>
                        <a:rPr sz="1875" b="1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QPS/W</a:t>
                      </a:r>
                    </a:p>
                  </a:txBody>
                  <a:tcPr marL="142875" marR="142875" marT="114300" marB="114300" anchor="ctr">
                    <a:lnR w="9525">
                      <a:solidFill>
                        <a:srgbClr val="D6E0E3"/>
                      </a:solidFill>
                      <a:prstDash val="solid"/>
                    </a:lnR>
                    <a:lnT w="9525">
                      <a:solidFill>
                        <a:srgbClr val="D6E0E3"/>
                      </a:solidFill>
                      <a:prstDash val="solid"/>
                    </a:lnT>
                    <a:lnB w="9525">
                      <a:solidFill>
                        <a:srgbClr val="D6E0E3"/>
                      </a:solidFill>
                      <a:prstDash val="solid"/>
                    </a:lnB>
                    <a:solidFill>
                      <a:srgbClr val="142E3B"/>
                    </a:solidFill>
                  </a:tcPr>
                </a:tc>
              </a:tr>
              <a:tr h="647700">
                <a:tc>
                  <a:txBody>
                    <a:bodyPr lIns="0" tIns="0" rIns="0" bIns="0"/>
                    <a:lstStyle/>
                    <a:p>
                      <a:pPr algn="l">
                        <a:lnSpc>
                          <a:spcPct val="105000"/>
                        </a:lnSpc>
                        <a:buNone/>
                      </a:pPr>
                      <a:r>
                        <a:rPr sz="1875" b="0">
                          <a:solidFill>
                            <a:srgbClr val="142E3B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64 核服务器 本地 DRAM</a:t>
                      </a:r>
                    </a:p>
                  </a:txBody>
                  <a:tcPr marL="142875" marR="142875" marT="114300" marB="114300" anchor="ctr">
                    <a:lnL w="9525">
                      <a:solidFill>
                        <a:srgbClr val="D6E0E3"/>
                      </a:solidFill>
                      <a:prstDash val="solid"/>
                    </a:lnL>
                    <a:lnR w="9525">
                      <a:solidFill>
                        <a:srgbClr val="D6E0E3"/>
                      </a:solidFill>
                      <a:prstDash val="solid"/>
                    </a:lnR>
                    <a:lnB w="9525">
                      <a:solidFill>
                        <a:srgbClr val="D6E0E3"/>
                      </a:solidFill>
                      <a:prstDash val="solid"/>
                    </a:lnB>
                    <a:solidFill>
                      <a:srgbClr val="F0F6F6"/>
                    </a:solidFill>
                  </a:tcPr>
                </a:tc>
                <a:tc>
                  <a:txBody>
                    <a:bodyPr lIns="0" tIns="0" rIns="0" bIns="0"/>
                    <a:lstStyle/>
                    <a:p>
                      <a:pPr algn="l">
                        <a:lnSpc>
                          <a:spcPct val="105000"/>
                        </a:lnSpc>
                        <a:buNone/>
                      </a:pPr>
                      <a:r>
                        <a:rPr sz="1875" b="0">
                          <a:solidFill>
                            <a:srgbClr val="142E3B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42,500</a:t>
                      </a:r>
                    </a:p>
                  </a:txBody>
                  <a:tcPr marL="142875" marR="142875" marT="114300" marB="114300" anchor="ctr">
                    <a:lnR w="9525">
                      <a:solidFill>
                        <a:srgbClr val="D6E0E3"/>
                      </a:solidFill>
                      <a:prstDash val="solid"/>
                    </a:lnR>
                    <a:lnB w="9525">
                      <a:solidFill>
                        <a:srgbClr val="D6E0E3"/>
                      </a:solidFill>
                      <a:prstDash val="solid"/>
                    </a:lnB>
                    <a:solidFill>
                      <a:srgbClr val="F0F6F6"/>
                    </a:solidFill>
                  </a:tcPr>
                </a:tc>
                <a:tc>
                  <a:txBody>
                    <a:bodyPr lIns="0" tIns="0" rIns="0" bIns="0"/>
                    <a:lstStyle/>
                    <a:p>
                      <a:pPr algn="l">
                        <a:lnSpc>
                          <a:spcPct val="105000"/>
                        </a:lnSpc>
                        <a:buNone/>
                      </a:pPr>
                      <a:r>
                        <a:rPr sz="1875" b="0">
                          <a:solidFill>
                            <a:srgbClr val="142E3B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900 W</a:t>
                      </a:r>
                    </a:p>
                  </a:txBody>
                  <a:tcPr marL="142875" marR="142875" marT="114300" marB="114300" anchor="ctr">
                    <a:lnR w="9525">
                      <a:solidFill>
                        <a:srgbClr val="D6E0E3"/>
                      </a:solidFill>
                      <a:prstDash val="solid"/>
                    </a:lnR>
                    <a:lnB w="9525">
                      <a:solidFill>
                        <a:srgbClr val="D6E0E3"/>
                      </a:solidFill>
                      <a:prstDash val="solid"/>
                    </a:lnB>
                    <a:solidFill>
                      <a:srgbClr val="F0F6F6"/>
                    </a:solidFill>
                  </a:tcPr>
                </a:tc>
                <a:tc>
                  <a:txBody>
                    <a:bodyPr lIns="0" tIns="0" rIns="0" bIns="0"/>
                    <a:lstStyle/>
                    <a:p>
                      <a:pPr algn="l">
                        <a:lnSpc>
                          <a:spcPct val="105000"/>
                        </a:lnSpc>
                        <a:buNone/>
                      </a:pPr>
                      <a:r>
                        <a:rPr sz="1875" b="0">
                          <a:solidFill>
                            <a:srgbClr val="142E3B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47.22</a:t>
                      </a:r>
                    </a:p>
                  </a:txBody>
                  <a:tcPr marL="142875" marR="142875" marT="114300" marB="114300" anchor="ctr">
                    <a:lnR w="9525">
                      <a:solidFill>
                        <a:srgbClr val="D6E0E3"/>
                      </a:solidFill>
                      <a:prstDash val="solid"/>
                    </a:lnR>
                    <a:lnB w="9525">
                      <a:solidFill>
                        <a:srgbClr val="D6E0E3"/>
                      </a:solidFill>
                      <a:prstDash val="solid"/>
                    </a:lnB>
                    <a:solidFill>
                      <a:srgbClr val="F0F6F6"/>
                    </a:solidFill>
                  </a:tcPr>
                </a:tc>
              </a:tr>
              <a:tr h="647700">
                <a:tc>
                  <a:txBody>
                    <a:bodyPr lIns="0" tIns="0" rIns="0" bIns="0"/>
                    <a:lstStyle/>
                    <a:p>
                      <a:pPr algn="l">
                        <a:lnSpc>
                          <a:spcPct val="105000"/>
                        </a:lnSpc>
                        <a:buNone/>
                      </a:pPr>
                      <a:r>
                        <a:rPr sz="1875" b="0">
                          <a:solidFill>
                            <a:srgbClr val="142E3B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4×Structera A</a:t>
                      </a:r>
                    </a:p>
                  </a:txBody>
                  <a:tcPr marL="142875" marR="142875" marT="114300" marB="114300" anchor="ctr">
                    <a:lnL w="9525">
                      <a:solidFill>
                        <a:srgbClr val="D6E0E3"/>
                      </a:solidFill>
                      <a:prstDash val="solid"/>
                    </a:lnL>
                    <a:lnR w="9525">
                      <a:solidFill>
                        <a:srgbClr val="D6E0E3"/>
                      </a:solidFill>
                      <a:prstDash val="solid"/>
                    </a:lnR>
                    <a:lnB w="9525">
                      <a:solidFill>
                        <a:srgbClr val="D6E0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tIns="0" rIns="0" bIns="0"/>
                    <a:lstStyle/>
                    <a:p>
                      <a:pPr algn="l">
                        <a:lnSpc>
                          <a:spcPct val="105000"/>
                        </a:lnSpc>
                        <a:buNone/>
                      </a:pPr>
                      <a:r>
                        <a:rPr sz="1875" b="0">
                          <a:solidFill>
                            <a:srgbClr val="142E3B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66,400</a:t>
                      </a:r>
                    </a:p>
                  </a:txBody>
                  <a:tcPr marL="142875" marR="142875" marT="114300" marB="114300" anchor="ctr">
                    <a:lnR w="9525">
                      <a:solidFill>
                        <a:srgbClr val="D6E0E3"/>
                      </a:solidFill>
                      <a:prstDash val="solid"/>
                    </a:lnR>
                    <a:lnB w="9525">
                      <a:solidFill>
                        <a:srgbClr val="D6E0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tIns="0" rIns="0" bIns="0"/>
                    <a:lstStyle/>
                    <a:p>
                      <a:pPr algn="l">
                        <a:lnSpc>
                          <a:spcPct val="105000"/>
                        </a:lnSpc>
                        <a:buNone/>
                      </a:pPr>
                      <a:r>
                        <a:rPr sz="1875" b="0">
                          <a:solidFill>
                            <a:srgbClr val="142E3B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440 W</a:t>
                      </a:r>
                    </a:p>
                  </a:txBody>
                  <a:tcPr marL="142875" marR="142875" marT="114300" marB="114300" anchor="ctr">
                    <a:lnR w="9525">
                      <a:solidFill>
                        <a:srgbClr val="D6E0E3"/>
                      </a:solidFill>
                      <a:prstDash val="solid"/>
                    </a:lnR>
                    <a:lnB w="9525">
                      <a:solidFill>
                        <a:srgbClr val="D6E0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0" tIns="0" rIns="0" bIns="0"/>
                    <a:lstStyle/>
                    <a:p>
                      <a:pPr algn="l">
                        <a:lnSpc>
                          <a:spcPct val="105000"/>
                        </a:lnSpc>
                        <a:buNone/>
                      </a:pPr>
                      <a:r>
                        <a:rPr sz="1875" b="0">
                          <a:solidFill>
                            <a:srgbClr val="142E3B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150.91</a:t>
                      </a:r>
                    </a:p>
                  </a:txBody>
                  <a:tcPr marL="142875" marR="142875" marT="114300" marB="114300" anchor="ctr">
                    <a:lnR w="9525">
                      <a:solidFill>
                        <a:srgbClr val="D6E0E3"/>
                      </a:solidFill>
                      <a:prstDash val="solid"/>
                    </a:lnR>
                    <a:lnB w="9525">
                      <a:solidFill>
                        <a:srgbClr val="D6E0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47700">
                <a:tc>
                  <a:txBody>
                    <a:bodyPr lIns="0" tIns="0" rIns="0" bIns="0"/>
                    <a:lstStyle/>
                    <a:p>
                      <a:pPr algn="l">
                        <a:lnSpc>
                          <a:spcPct val="105000"/>
                        </a:lnSpc>
                        <a:buNone/>
                      </a:pPr>
                      <a:r>
                        <a:rPr sz="1875" b="0">
                          <a:solidFill>
                            <a:srgbClr val="142E3B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比值</a:t>
                      </a:r>
                    </a:p>
                  </a:txBody>
                  <a:tcPr marL="142875" marR="142875" marT="114300" marB="114300" anchor="ctr">
                    <a:lnL w="9525">
                      <a:solidFill>
                        <a:srgbClr val="D6E0E3"/>
                      </a:solidFill>
                      <a:prstDash val="solid"/>
                    </a:lnL>
                    <a:lnR w="9525">
                      <a:solidFill>
                        <a:srgbClr val="D6E0E3"/>
                      </a:solidFill>
                      <a:prstDash val="solid"/>
                    </a:lnR>
                    <a:lnB w="9525">
                      <a:solidFill>
                        <a:srgbClr val="D6E0E3"/>
                      </a:solidFill>
                      <a:prstDash val="solid"/>
                    </a:lnB>
                    <a:solidFill>
                      <a:srgbClr val="F0F6F6"/>
                    </a:solidFill>
                  </a:tcPr>
                </a:tc>
                <a:tc>
                  <a:txBody>
                    <a:bodyPr lIns="0" tIns="0" rIns="0" bIns="0"/>
                    <a:lstStyle/>
                    <a:p>
                      <a:pPr algn="l">
                        <a:lnSpc>
                          <a:spcPct val="105000"/>
                        </a:lnSpc>
                        <a:buNone/>
                      </a:pPr>
                      <a:r>
                        <a:rPr sz="1875" b="0">
                          <a:solidFill>
                            <a:srgbClr val="142E3B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1.56×</a:t>
                      </a:r>
                    </a:p>
                  </a:txBody>
                  <a:tcPr marL="142875" marR="142875" marT="114300" marB="114300" anchor="ctr">
                    <a:lnR w="9525">
                      <a:solidFill>
                        <a:srgbClr val="D6E0E3"/>
                      </a:solidFill>
                      <a:prstDash val="solid"/>
                    </a:lnR>
                    <a:lnB w="9525">
                      <a:solidFill>
                        <a:srgbClr val="D6E0E3"/>
                      </a:solidFill>
                      <a:prstDash val="solid"/>
                    </a:lnB>
                    <a:solidFill>
                      <a:srgbClr val="F0F6F6"/>
                    </a:solidFill>
                  </a:tcPr>
                </a:tc>
                <a:tc>
                  <a:txBody>
                    <a:bodyPr lIns="0" tIns="0" rIns="0" bIns="0"/>
                    <a:lstStyle/>
                    <a:p>
                      <a:pPr algn="l">
                        <a:lnSpc>
                          <a:spcPct val="105000"/>
                        </a:lnSpc>
                        <a:buNone/>
                      </a:pPr>
                      <a:r>
                        <a:rPr sz="1875" b="0">
                          <a:solidFill>
                            <a:srgbClr val="142E3B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0.489×</a:t>
                      </a:r>
                    </a:p>
                  </a:txBody>
                  <a:tcPr marL="142875" marR="142875" marT="114300" marB="114300" anchor="ctr">
                    <a:lnR w="9525">
                      <a:solidFill>
                        <a:srgbClr val="D6E0E3"/>
                      </a:solidFill>
                      <a:prstDash val="solid"/>
                    </a:lnR>
                    <a:lnB w="9525">
                      <a:solidFill>
                        <a:srgbClr val="D6E0E3"/>
                      </a:solidFill>
                      <a:prstDash val="solid"/>
                    </a:lnB>
                    <a:solidFill>
                      <a:srgbClr val="F0F6F6"/>
                    </a:solidFill>
                  </a:tcPr>
                </a:tc>
                <a:tc>
                  <a:txBody>
                    <a:bodyPr lIns="0" tIns="0" rIns="0" bIns="0"/>
                    <a:lstStyle/>
                    <a:p>
                      <a:pPr algn="l">
                        <a:lnSpc>
                          <a:spcPct val="105000"/>
                        </a:lnSpc>
                        <a:buNone/>
                      </a:pPr>
                      <a:r>
                        <a:rPr sz="1875" b="0">
                          <a:solidFill>
                            <a:srgbClr val="142E3B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>3.20×</a:t>
                      </a:r>
                    </a:p>
                  </a:txBody>
                  <a:tcPr marL="142875" marR="142875" marT="114300" marB="114300" anchor="ctr">
                    <a:lnR w="9525">
                      <a:solidFill>
                        <a:srgbClr val="D6E0E3"/>
                      </a:solidFill>
                      <a:prstDash val="solid"/>
                    </a:lnR>
                    <a:lnB w="9525">
                      <a:solidFill>
                        <a:srgbClr val="D6E0E3"/>
                      </a:solidFill>
                      <a:prstDash val="solid"/>
                    </a:lnB>
                    <a:solidFill>
                      <a:srgbClr val="F0F6F6"/>
                    </a:solidFill>
                  </a:tcPr>
                </a:tc>
              </a:tr>
            </a:tbl>
          </a:graphicData>
        </a:graphic>
      </p:graphicFrame>
      <p:sp>
        <p:nvSpPr>
          <p:cNvPr id="4" name="相同质量  两组 recall 均为 95%">
            <a:extLst xmlns:a="http://schemas.openxmlformats.org/drawingml/2006/main">
              <a:ext uri="{FF2B5EF4-FFF2-40B4-BE49-F238E27FC236}">
                <a16:creationId xmlns:a16="http://schemas.microsoft.com/office/drawing/2014/main" id="{E7787685-3E57-496B-8F2C-719248649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448175"/>
            <a:ext cx="110490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7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17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相同质量  两组 recall 均为 95%</a:t>
            </a:r>
          </a:p>
        </p:txBody>
      </p:sp>
      <p:sp>
        <p:nvSpPr>
          <p:cNvPr id="5" name="复算结果  QPS 约 1.56 倍，QPS/W 约 3.2">
            <a:extLst xmlns:a="http://schemas.openxmlformats.org/drawingml/2006/main">
              <a:ext uri="{FF2B5EF4-FFF2-40B4-BE49-F238E27FC236}">
                <a16:creationId xmlns:a16="http://schemas.microsoft.com/office/drawing/2014/main" id="{8A20FCD6-67A0-4F99-80A4-914A0F7AA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876800"/>
            <a:ext cx="110490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725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pPr>
            <a:r>
              <a:rPr sz="1725" b="0">
                <a:solidFill>
                  <a:srgbClr val="5C6B73"/>
                </a:solidFill>
                <a:latin typeface="Noto Sans SC"/>
                <a:ea typeface="Noto Sans SC"/>
                <a:cs typeface="Noto Sans SC"/>
              </a:rPr>
              <a:t>复算结果  QPS 约 1.56 倍，QPS/W 约 3.20 倍</a:t>
            </a:r>
          </a:p>
        </p:txBody>
      </p:sp>
      <p:sp>
        <p:nvSpPr>
          <p:cNvPr id="6" name="P53；按现场表格复算">
            <a:extLst xmlns:a="http://schemas.openxmlformats.org/drawingml/2006/main">
              <a:ext uri="{FF2B5EF4-FFF2-40B4-BE49-F238E27FC236}">
                <a16:creationId xmlns:a16="http://schemas.microsoft.com/office/drawing/2014/main" id="{FB59D4A9-3BD2-4428-82D6-32C27ABDA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10668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rPr>
              <a:t>P53；按现场表格复算</a:t>
            </a:r>
          </a:p>
        </p:txBody>
      </p:sp>
      <p:sp>
        <p:nvSpPr>
          <p:cNvPr id="7" name="26">
            <a:extLst xmlns:a="http://schemas.openxmlformats.org/drawingml/2006/main">
              <a:ext uri="{FF2B5EF4-FFF2-40B4-BE49-F238E27FC236}">
                <a16:creationId xmlns:a16="http://schemas.microsoft.com/office/drawing/2014/main" id="{B3D8E255-618D-4A06-9450-7A687F943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19850"/>
            <a:ext cx="3333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rP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734782321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内存分层与近内存计算">
            <a:extLst xmlns:a="http://schemas.openxmlformats.org/drawingml/2006/main">
              <a:ext uri="{FF2B5EF4-FFF2-40B4-BE49-F238E27FC236}">
                <a16:creationId xmlns:a16="http://schemas.microsoft.com/office/drawing/2014/main" id="{72CD616E-2CCA-48FA-AE15-74AB4D9CD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76225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内存分层与近内存计算</a:t>
            </a:r>
          </a:p>
        </p:txBody>
      </p:sp>
      <p:sp>
        <p:nvSpPr>
          <p:cNvPr id="2" name="HBF 面向读密集容量层">
            <a:extLst xmlns:a="http://schemas.openxmlformats.org/drawingml/2006/main">
              <a:ext uri="{FF2B5EF4-FFF2-40B4-BE49-F238E27FC236}">
                <a16:creationId xmlns:a16="http://schemas.microsoft.com/office/drawing/2014/main" id="{2DF13D76-444F-4A40-9C43-910AA9562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85800"/>
            <a:ext cx="11201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HBF 面向读密集容量层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5974E2-0597-4B18-9697-D3C598C376E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e825846ef14ac6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2202656" y="1543050"/>
            <a:ext cx="3386138" cy="4514850"/>
          </a:xfrm>
          <a:prstGeom xmlns:a="http://schemas.openxmlformats.org/drawingml/2006/main" prst="rect">
            <a:avLst/>
          </a:prstGeom>
        </p:spPr>
      </p:pic>
      <p:sp>
        <p:nvSpPr>
          <p:cNvPr id="4" name="现场形态">
            <a:extLst xmlns:a="http://schemas.openxmlformats.org/drawingml/2006/main">
              <a:ext uri="{FF2B5EF4-FFF2-40B4-BE49-F238E27FC236}">
                <a16:creationId xmlns:a16="http://schemas.microsoft.com/office/drawing/2014/main" id="{BA263D01-532B-4F72-A910-6091E1CAF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1600200"/>
            <a:ext cx="39433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现场形态</a:t>
            </a:r>
          </a:p>
        </p:txBody>
      </p:sp>
      <p:sp>
        <p:nvSpPr>
          <p:cNvPr id="5" name="8Hi 与 16Hi NAND 堆叠">
            <a:extLst xmlns:a="http://schemas.openxmlformats.org/drawingml/2006/main">
              <a:ext uri="{FF2B5EF4-FFF2-40B4-BE49-F238E27FC236}">
                <a16:creationId xmlns:a16="http://schemas.microsoft.com/office/drawing/2014/main" id="{2CC87AF5-8CBC-456F-97F7-F26175953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2038350"/>
            <a:ext cx="39433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8Hi 与 16Hi NAND 堆叠</a:t>
            </a:r>
          </a:p>
        </p:txBody>
      </p:sp>
      <p:sp>
        <p:nvSpPr>
          <p:cNvPr id="6" name="目标参数">
            <a:extLst xmlns:a="http://schemas.openxmlformats.org/drawingml/2006/main">
              <a:ext uri="{FF2B5EF4-FFF2-40B4-BE49-F238E27FC236}">
                <a16:creationId xmlns:a16="http://schemas.microsoft.com/office/drawing/2014/main" id="{D1AC09B8-6095-4A72-BBFB-85C810695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038475"/>
            <a:ext cx="39433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目标参数</a:t>
            </a:r>
          </a:p>
        </p:txBody>
      </p:sp>
      <p:sp>
        <p:nvSpPr>
          <p:cNvPr id="7" name="最高 512 GB、0.4–3.0 TB/s 档位、UCIe">
            <a:extLst xmlns:a="http://schemas.openxmlformats.org/drawingml/2006/main">
              <a:ext uri="{FF2B5EF4-FFF2-40B4-BE49-F238E27FC236}">
                <a16:creationId xmlns:a16="http://schemas.microsoft.com/office/drawing/2014/main" id="{603614A3-E942-465D-ABEF-A886304F3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476625"/>
            <a:ext cx="39433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最高 512 GB、0.4–3.0 TB/s 档位、UCIe</a:t>
            </a:r>
          </a:p>
        </p:txBody>
      </p:sp>
      <p:sp>
        <p:nvSpPr>
          <p:cNvPr id="8" name="软件影响">
            <a:extLst xmlns:a="http://schemas.openxmlformats.org/drawingml/2006/main">
              <a:ext uri="{FF2B5EF4-FFF2-40B4-BE49-F238E27FC236}">
                <a16:creationId xmlns:a16="http://schemas.microsoft.com/office/drawing/2014/main" id="{B1E92E88-CD5F-4B77-9780-F67A03604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4476750"/>
            <a:ext cx="39433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软件影响</a:t>
            </a:r>
          </a:p>
        </p:txBody>
      </p:sp>
      <p:sp>
        <p:nvSpPr>
          <p:cNvPr id="9" name="访问粒度、写入与耐久性进入数据放置策略">
            <a:extLst xmlns:a="http://schemas.openxmlformats.org/drawingml/2006/main">
              <a:ext uri="{FF2B5EF4-FFF2-40B4-BE49-F238E27FC236}">
                <a16:creationId xmlns:a16="http://schemas.microsoft.com/office/drawing/2014/main" id="{751FCC50-DBC4-436E-B915-1BD289153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4914900"/>
            <a:ext cx="39433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0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访问粒度、写入与耐久性进入数据放置策略</a:t>
            </a:r>
          </a:p>
        </p:txBody>
      </p:sp>
      <p:sp>
        <p:nvSpPr>
          <p:cNvPr id="10" name="P45；S15">
            <a:extLst xmlns:a="http://schemas.openxmlformats.org/drawingml/2006/main">
              <a:ext uri="{FF2B5EF4-FFF2-40B4-BE49-F238E27FC236}">
                <a16:creationId xmlns:a16="http://schemas.microsoft.com/office/drawing/2014/main" id="{4A951A5A-79C0-4CAA-84EC-31DD64EC1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10668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rPr>
              <a:t>P45；S15</a:t>
            </a:r>
          </a:p>
        </p:txBody>
      </p:sp>
      <p:sp>
        <p:nvSpPr>
          <p:cNvPr id="11" name="27">
            <a:extLst xmlns:a="http://schemas.openxmlformats.org/drawingml/2006/main">
              <a:ext uri="{FF2B5EF4-FFF2-40B4-BE49-F238E27FC236}">
                <a16:creationId xmlns:a16="http://schemas.microsoft.com/office/drawing/2014/main" id="{06696CEB-C277-442D-9304-687A5D08F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19850"/>
            <a:ext cx="3333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rPr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970644950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会后的工程验证">
            <a:extLst xmlns:a="http://schemas.openxmlformats.org/drawingml/2006/main">
              <a:ext uri="{FF2B5EF4-FFF2-40B4-BE49-F238E27FC236}">
                <a16:creationId xmlns:a16="http://schemas.microsoft.com/office/drawing/2014/main" id="{D8457030-CEEA-4791-8FA4-7AC83E20D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276225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会后的工程验证</a:t>
            </a:r>
          </a:p>
        </p:txBody>
      </p:sp>
      <p:sp>
        <p:nvSpPr>
          <p:cNvPr id="2" name="把现场观察变成可测的实验">
            <a:extLst xmlns:a="http://schemas.openxmlformats.org/drawingml/2006/main">
              <a:ext uri="{FF2B5EF4-FFF2-40B4-BE49-F238E27FC236}">
                <a16:creationId xmlns:a16="http://schemas.microsoft.com/office/drawing/2014/main" id="{8D7BD8C9-0FF6-451A-8996-B97F637B2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85800"/>
            <a:ext cx="11201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3150" b="1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把现场观察变成可测的实验</a:t>
            </a:r>
          </a:p>
        </p:txBody>
      </p:sp>
      <p:sp>
        <p:nvSpPr>
          <p:cNvPr id="3" name="01">
            <a:extLst xmlns:a="http://schemas.openxmlformats.org/drawingml/2006/main">
              <a:ext uri="{FF2B5EF4-FFF2-40B4-BE49-F238E27FC236}">
                <a16:creationId xmlns:a16="http://schemas.microsoft.com/office/drawing/2014/main" id="{47C58F8A-283A-4FF6-BACC-2AB106B09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743075"/>
            <a:ext cx="7429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360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360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01</a:t>
            </a:r>
          </a:p>
        </p:txBody>
      </p:sp>
      <p:sp>
        <p:nvSpPr>
          <p:cNvPr id="4" name="系统实验">
            <a:extLst xmlns:a="http://schemas.openxmlformats.org/drawingml/2006/main">
              <a:ext uri="{FF2B5EF4-FFF2-40B4-BE49-F238E27FC236}">
                <a16:creationId xmlns:a16="http://schemas.microsoft.com/office/drawing/2014/main" id="{A549983B-78F5-4A49-8CC5-C6A43841F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2575" y="1762125"/>
            <a:ext cx="10039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325" b="1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2325" b="1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系统实验</a:t>
            </a:r>
          </a:p>
        </p:txBody>
      </p:sp>
      <p:sp>
        <p:nvSpPr>
          <p:cNvPr id="5" name="固定任务与质量，测有效吞吐和尾延迟">
            <a:extLst xmlns:a="http://schemas.openxmlformats.org/drawingml/2006/main">
              <a:ext uri="{FF2B5EF4-FFF2-40B4-BE49-F238E27FC236}">
                <a16:creationId xmlns:a16="http://schemas.microsoft.com/office/drawing/2014/main" id="{300AC5B5-72A3-4B90-B27F-2BA364D10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2575" y="2324100"/>
            <a:ext cx="99822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pPr>
            <a:r>
              <a:rPr sz="21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rPr>
              <a:t>固定任务与质量，测有效吞吐和尾延迟</a:t>
            </a:r>
          </a:p>
        </p:txBody>
      </p:sp>
      <p:sp>
        <p:nvSpPr>
          <p:cNvPr id="6" name="02">
            <a:extLst xmlns:a="http://schemas.openxmlformats.org/drawingml/2006/main">
              <a:ext uri="{FF2B5EF4-FFF2-40B4-BE49-F238E27FC236}">
                <a16:creationId xmlns:a16="http://schemas.microsoft.com/office/drawing/2014/main" id="{A1889E88-847D-4BB0-92AF-7E6006EB4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3143250"/>
            <a:ext cx="7429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360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360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02</a:t>
            </a:r>
          </a:p>
        </p:txBody>
      </p:sp>
      <p:sp>
        <p:nvSpPr>
          <p:cNvPr id="7" name="链路实验">
            <a:extLst xmlns:a="http://schemas.openxmlformats.org/drawingml/2006/main">
              <a:ext uri="{FF2B5EF4-FFF2-40B4-BE49-F238E27FC236}">
                <a16:creationId xmlns:a16="http://schemas.microsoft.com/office/drawing/2014/main" id="{B2C1D932-E561-493B-9127-8287F5AC9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2575" y="3162300"/>
            <a:ext cx="10039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325" b="1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2325" b="1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链路实验</a:t>
            </a:r>
          </a:p>
        </p:txBody>
      </p:sp>
      <p:sp>
        <p:nvSpPr>
          <p:cNvPr id="8" name="逐 lane 误码、温漂、故障注入和重映射">
            <a:extLst xmlns:a="http://schemas.openxmlformats.org/drawingml/2006/main">
              <a:ext uri="{FF2B5EF4-FFF2-40B4-BE49-F238E27FC236}">
                <a16:creationId xmlns:a16="http://schemas.microsoft.com/office/drawing/2014/main" id="{E8F9BA14-7D42-47FA-B4F2-6691603A2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2575" y="3724275"/>
            <a:ext cx="99822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pPr>
            <a:r>
              <a:rPr sz="21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rPr>
              <a:t>逐 lane 误码、温漂、故障注入和重映射</a:t>
            </a:r>
          </a:p>
        </p:txBody>
      </p:sp>
      <p:sp>
        <p:nvSpPr>
          <p:cNvPr id="9" name="03">
            <a:extLst xmlns:a="http://schemas.openxmlformats.org/drawingml/2006/main">
              <a:ext uri="{FF2B5EF4-FFF2-40B4-BE49-F238E27FC236}">
                <a16:creationId xmlns:a16="http://schemas.microsoft.com/office/drawing/2014/main" id="{AA170D4C-1571-44E1-B17B-4ABFCC7B5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4543425"/>
            <a:ext cx="74295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360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defRPr>
            </a:pPr>
            <a:r>
              <a:rPr sz="3600" b="1">
                <a:solidFill>
                  <a:srgbClr val="0B7580"/>
                </a:solidFill>
                <a:latin typeface="Noto Sans SC"/>
                <a:ea typeface="Noto Sans SC"/>
                <a:cs typeface="Noto Sans SC"/>
              </a:rPr>
              <a:t>03</a:t>
            </a:r>
          </a:p>
        </p:txBody>
      </p:sp>
      <p:sp>
        <p:nvSpPr>
          <p:cNvPr id="10" name="合作输入">
            <a:extLst xmlns:a="http://schemas.openxmlformats.org/drawingml/2006/main">
              <a:ext uri="{FF2B5EF4-FFF2-40B4-BE49-F238E27FC236}">
                <a16:creationId xmlns:a16="http://schemas.microsoft.com/office/drawing/2014/main" id="{2DDF0B94-3EF4-451A-9A19-8F301E7CA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2575" y="4562475"/>
            <a:ext cx="10039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325" b="1">
                <a:solidFill>
                  <a:srgbClr val="142E3B"/>
                </a:solidFill>
                <a:latin typeface="Noto Sans SC"/>
                <a:ea typeface="Noto Sans SC"/>
                <a:cs typeface="Noto Sans SC"/>
              </a:defRPr>
            </a:pPr>
            <a:r>
              <a:rPr sz="2325" b="1">
                <a:solidFill>
                  <a:srgbClr val="142E3B"/>
                </a:solidFill>
                <a:latin typeface="Noto Sans SC"/>
                <a:ea typeface="Noto Sans SC"/>
                <a:cs typeface="Noto Sans SC"/>
              </a:rPr>
              <a:t>合作输入</a:t>
            </a:r>
          </a:p>
        </p:txBody>
      </p:sp>
      <p:sp>
        <p:nvSpPr>
          <p:cNvPr id="11" name="接口资料、样品、SDK 与测试条件">
            <a:extLst xmlns:a="http://schemas.openxmlformats.org/drawingml/2006/main">
              <a:ext uri="{FF2B5EF4-FFF2-40B4-BE49-F238E27FC236}">
                <a16:creationId xmlns:a16="http://schemas.microsoft.com/office/drawing/2014/main" id="{9FB86870-82E7-43FF-B782-72F711259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2575" y="5124450"/>
            <a:ext cx="99822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pPr>
            <a:r>
              <a:rPr sz="21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rPr>
              <a:t>接口资料、样品、SDK 与测试条件</a:t>
            </a:r>
          </a:p>
        </p:txBody>
      </p:sp>
      <p:sp>
        <p:nvSpPr>
          <p:cNvPr id="12" name="本文工程分析；三组 session 与展台资料">
            <a:extLst xmlns:a="http://schemas.openxmlformats.org/drawingml/2006/main">
              <a:ext uri="{FF2B5EF4-FFF2-40B4-BE49-F238E27FC236}">
                <a16:creationId xmlns:a16="http://schemas.microsoft.com/office/drawing/2014/main" id="{EBD6FF85-5865-4A73-94B7-7874D484A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6419850"/>
            <a:ext cx="106680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pPr>
            <a:r>
              <a:rPr sz="105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rPr>
              <a:t>本文工程分析；三组 session 与展台资料</a:t>
            </a:r>
          </a:p>
        </p:txBody>
      </p:sp>
      <p:sp>
        <p:nvSpPr>
          <p:cNvPr id="13" name="28">
            <a:extLst xmlns:a="http://schemas.openxmlformats.org/drawingml/2006/main">
              <a:ext uri="{FF2B5EF4-FFF2-40B4-BE49-F238E27FC236}">
                <a16:creationId xmlns:a16="http://schemas.microsoft.com/office/drawing/2014/main" id="{5233D3C9-3607-4517-A2A7-C2B47FA3A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419850"/>
            <a:ext cx="3333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defRPr>
            </a:pPr>
            <a:r>
              <a:rPr sz="1200" b="0">
                <a:solidFill>
                  <a:srgbClr val="5C6B73"/>
                </a:solidFill>
                <a:latin typeface="Noto Sans SC"/>
                <a:ea typeface="Noto Sans SC"/>
                <a:cs typeface="Noto Sans SC"/>
              </a:rP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70827812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2026-10-14T02:16:24.7070000Z</dcterms:created>
  <dcterms:modified xsi:type="dcterms:W3CDTF">2026-10-14T02:16:24.7070000Z</dcterms:modified>
</coreProperties>
</file>