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6ffd6baeac44a5" /><Relationship Type="http://schemas.openxmlformats.org/officeDocument/2006/relationships/extended-properties" Target="/docProps/app.xml" Id="Re5b48092ef7d4a13" /><Relationship Type="http://schemas.openxmlformats.org/officeDocument/2006/relationships/officeDocument" Target="/ppt/presentation.xml" Id="Rdef6aa673901424d" /></Relationships>
</file>

<file path=ppt/presentation.xml><?xml version="1.0" encoding="utf-8"?>
<p:presentation xmlns:p="http://schemas.openxmlformats.org/presentationml/2006/main">
  <p:sldMasterIdLst>
    <p:sldMasterId xmlns:r="http://schemas.openxmlformats.org/officeDocument/2006/relationships" id="2147483648" r:id="R6ec5275b12cf4309"/>
  </p:sldMasterIdLst>
  <p:notesMasterIdLst>
    <p:notesMasterId xmlns:r="http://schemas.openxmlformats.org/officeDocument/2006/relationships" r:id="R9f2001ab13b14aa8"/>
  </p:notesMasterIdLst>
  <p:sldIdLst>
    <p:sldId xmlns:r="http://schemas.openxmlformats.org/officeDocument/2006/relationships" id="256" r:id="Rd32264b70b8c443f"/>
    <p:sldId xmlns:r="http://schemas.openxmlformats.org/officeDocument/2006/relationships" id="257" r:id="Rb17a723a9f994ff7"/>
    <p:sldId xmlns:r="http://schemas.openxmlformats.org/officeDocument/2006/relationships" id="258" r:id="R1dea932678e943ea"/>
    <p:sldId xmlns:r="http://schemas.openxmlformats.org/officeDocument/2006/relationships" id="259" r:id="R313c433660aa4dd1"/>
    <p:sldId xmlns:r="http://schemas.openxmlformats.org/officeDocument/2006/relationships" id="260" r:id="R2e17776210fe4776"/>
    <p:sldId xmlns:r="http://schemas.openxmlformats.org/officeDocument/2006/relationships" id="261" r:id="R9ef570b1f00d4069"/>
    <p:sldId xmlns:r="http://schemas.openxmlformats.org/officeDocument/2006/relationships" id="262" r:id="R30d6b5a639b4493c"/>
    <p:sldId xmlns:r="http://schemas.openxmlformats.org/officeDocument/2006/relationships" id="263" r:id="Rf0977e87603c4cda"/>
    <p:sldId xmlns:r="http://schemas.openxmlformats.org/officeDocument/2006/relationships" id="264" r:id="R9084ceaa16914c10"/>
    <p:sldId xmlns:r="http://schemas.openxmlformats.org/officeDocument/2006/relationships" id="265" r:id="R4716e783a94f402b"/>
    <p:sldId xmlns:r="http://schemas.openxmlformats.org/officeDocument/2006/relationships" id="266" r:id="R1a2cd3b2505848cb"/>
    <p:sldId xmlns:r="http://schemas.openxmlformats.org/officeDocument/2006/relationships" id="267" r:id="R47e69a7ba6314d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afaed5b4bf4c5d" /><Relationship Type="http://schemas.openxmlformats.org/officeDocument/2006/relationships/slideMaster" Target="/ppt/slideMasters/slideMaster1.xml" Id="R6ec5275b12cf4309" /><Relationship Type="http://schemas.openxmlformats.org/officeDocument/2006/relationships/notesMaster" Target="/ppt/notesMasters/notesMaster1.xml" Id="R9f2001ab13b14aa8" /><Relationship Type="http://schemas.openxmlformats.org/officeDocument/2006/relationships/presProps" Target="/ppt/presProps.xml" Id="Rcad8b0ea911e4293" /><Relationship Type="http://schemas.openxmlformats.org/officeDocument/2006/relationships/tableStyles" Target="/ppt/tableStyles.xml" Id="R66cf5593d41d49da" /><Relationship Type="http://schemas.openxmlformats.org/officeDocument/2006/relationships/slide" Target="/ppt/slides/slide1.xml" Id="Rd32264b70b8c443f" /><Relationship Type="http://schemas.openxmlformats.org/officeDocument/2006/relationships/slide" Target="/ppt/slides/slide2.xml" Id="Rb17a723a9f994ff7" /><Relationship Type="http://schemas.openxmlformats.org/officeDocument/2006/relationships/slide" Target="/ppt/slides/slide3.xml" Id="R1dea932678e943ea" /><Relationship Type="http://schemas.openxmlformats.org/officeDocument/2006/relationships/slide" Target="/ppt/slides/slide4.xml" Id="R313c433660aa4dd1" /><Relationship Type="http://schemas.openxmlformats.org/officeDocument/2006/relationships/slide" Target="/ppt/slides/slide5.xml" Id="R2e17776210fe4776" /><Relationship Type="http://schemas.openxmlformats.org/officeDocument/2006/relationships/slide" Target="/ppt/slides/slide6.xml" Id="R9ef570b1f00d4069" /><Relationship Type="http://schemas.openxmlformats.org/officeDocument/2006/relationships/slide" Target="/ppt/slides/slide7.xml" Id="R30d6b5a639b4493c" /><Relationship Type="http://schemas.openxmlformats.org/officeDocument/2006/relationships/slide" Target="/ppt/slides/slide8.xml" Id="Rf0977e87603c4cda" /><Relationship Type="http://schemas.openxmlformats.org/officeDocument/2006/relationships/slide" Target="/ppt/slides/slide9.xml" Id="R9084ceaa16914c10" /><Relationship Type="http://schemas.openxmlformats.org/officeDocument/2006/relationships/slide" Target="/ppt/slides/slide10.xml" Id="R4716e783a94f402b" /><Relationship Type="http://schemas.openxmlformats.org/officeDocument/2006/relationships/slide" Target="/ppt/slides/slide11.xml" Id="R1a2cd3b2505848cb" /><Relationship Type="http://schemas.openxmlformats.org/officeDocument/2006/relationships/slide" Target="/ppt/slides/slide12.xml" Id="R47e69a7ba6314d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ddac9a565c47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bb590578fa4241" /><Relationship Type="http://schemas.openxmlformats.org/officeDocument/2006/relationships/notesMaster" Target="/ppt/notesMasters/notesMaster1.xml" Id="R50f6b0b845034d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5f2cc71dee1492e" /><Relationship Type="http://schemas.openxmlformats.org/officeDocument/2006/relationships/notesMaster" Target="/ppt/notesMasters/notesMaster1.xml" Id="R0fc905a59d364f09"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68bb1dc0b14ba1" /><Relationship Type="http://schemas.openxmlformats.org/officeDocument/2006/relationships/notesMaster" Target="/ppt/notesMasters/notesMaster1.xml" Id="R423eb085b5084c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ca164eded14516" /><Relationship Type="http://schemas.openxmlformats.org/officeDocument/2006/relationships/notesMaster" Target="/ppt/notesMasters/notesMaster1.xml" Id="Rf910084a8b6745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0f27b59fef4c80" /><Relationship Type="http://schemas.openxmlformats.org/officeDocument/2006/relationships/notesMaster" Target="/ppt/notesMasters/notesMaster1.xml" Id="Redb7d11cef3e452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f6debc498864944" /><Relationship Type="http://schemas.openxmlformats.org/officeDocument/2006/relationships/notesMaster" Target="/ppt/notesMasters/notesMaster1.xml" Id="Rd011513c3c374513"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1220bea47d4d17" /><Relationship Type="http://schemas.openxmlformats.org/officeDocument/2006/relationships/notesMaster" Target="/ppt/notesMasters/notesMaster1.xml" Id="Rdde4eba73ad947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b4f98bf6554ce3" /><Relationship Type="http://schemas.openxmlformats.org/officeDocument/2006/relationships/notesMaster" Target="/ppt/notesMasters/notesMaster1.xml" Id="Recf414e4c23d43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9fe404382848dc" /><Relationship Type="http://schemas.openxmlformats.org/officeDocument/2006/relationships/notesMaster" Target="/ppt/notesMasters/notesMaster1.xml" Id="R36245ed708934b7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d8137414554dbe" /><Relationship Type="http://schemas.openxmlformats.org/officeDocument/2006/relationships/notesMaster" Target="/ppt/notesMasters/notesMaster1.xml" Id="R65db6e2fe184410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828ea6a9344579" /><Relationship Type="http://schemas.openxmlformats.org/officeDocument/2006/relationships/notesMaster" Target="/ppt/notesMasters/notesMaster1.xml" Id="R855aa253ea6e451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8f399838f3940ae" /><Relationship Type="http://schemas.openxmlformats.org/officeDocument/2006/relationships/notesMaster" Target="/ppt/notesMasters/notesMaster1.xml" Id="R2fed1a6fff23457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第1页｜无损以后，为什么仍会堵？</a:t>
            </a:r>
          </a:p>
          <a:p xmlns:a="http://schemas.openxmlformats.org/drawingml/2006/main">
            <a:r>
              <a:t/>
            </a:r>
          </a:p>
          <a:p xmlns:a="http://schemas.openxmlformats.org/drawingml/2006/main">
            <a:r>
              <a:t>【旁白】</a:t>
            </a:r>
          </a:p>
          <a:p xmlns:a="http://schemas.openxmlformats.org/drawingml/2006/main">
            <a:r>
              <a:t>欢迎来到第三期。前两期我们先划分通信域，再沿 PCIe 和网卡的数据路径检查拓扑与兼容性。现在假设设备能互相访问，数据也确实走在期望的路径上，系统仍然可能很慢，甚至停住。原因是“能够送达”只回答了一个问题。</a:t>
            </a:r>
          </a:p>
          <a:p xmlns:a="http://schemas.openxmlformats.org/drawingml/2006/main">
            <a:r>
              <a:t/>
            </a:r>
          </a:p>
          <a:p xmlns:a="http://schemas.openxmlformats.org/drawingml/2006/main">
            <a:r>
              <a:t>今天把五件事分开：接收端有没有地方放数据，路径上是否持续积压，数据损坏或丢失后由谁恢复，多条路径怎样利用，以及程序什么时候才能相信结果已经完整可见。原文把这些问题放在同一篇文章中，是它很有启发的地方；但个别术语和协议层次混在了一起，我们会在相应位置修正。</a:t>
            </a:r>
          </a:p>
          <a:p xmlns:a="http://schemas.openxmlformats.org/drawingml/2006/main">
            <a:r>
              <a:t/>
            </a:r>
          </a:p>
          <a:p xmlns:a="http://schemas.openxmlformats.org/drawingml/2006/main">
            <a:r>
              <a:t>这一期不会把所有联盟和厂商名称挤成一张排行榜。先学会看清机制，遇到新协议时再问它在哪一层解决了什么。请翻到第二页，图中只有一个发送端、一个接收端和四格缓冲区。规模再大的网络，也要从这个局部约束出发。</a:t>
            </a:r>
          </a:p>
          <a:p xmlns:a="http://schemas.openxmlformats.org/drawingml/2006/main">
            <a:r>
              <a:t/>
            </a:r>
          </a:p>
          <a:p xmlns:a="http://schemas.openxmlformats.org/drawingml/2006/main">
            <a:r>
              <a:t>【编辑与证据，不朗读】</a:t>
            </a:r>
          </a:p>
          <a:p xmlns:a="http://schemas.openxmlformats.org/drawingml/2006/main">
            <a:r>
              <a:t>原文PDF对应页：9–30</a:t>
            </a:r>
          </a:p>
          <a:p xmlns:a="http://schemas.openxmlformats.org/drawingml/2006/main">
            <a:r>
              <a:t>配图：ep03/slide-01.png；本稿原创可编辑示意，不复刻原文产品图。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第2页｜Credit：先有位置，再允许发送</a:t>
            </a:r>
          </a:p>
          <a:p xmlns:a="http://schemas.openxmlformats.org/drawingml/2006/main">
            <a:r>
              <a:t/>
            </a:r>
          </a:p>
          <a:p xmlns:a="http://schemas.openxmlformats.org/drawingml/2006/main">
            <a:r>
              <a:t>【旁白】</a:t>
            </a:r>
          </a:p>
          <a:p xmlns:a="http://schemas.openxmlformats.org/drawingml/2006/main">
            <a:r>
              <a:t>第二页的接收缓冲区有四格，两格已占用，两格空闲。发送端得到相应数量的 credit，才允许继续发送。这就是基于信用的流控：接收方把可用空间转换成发送许可，避免对方把本级缓冲区压爆。真实协议会把头部、数据或者不同类别资源分开计数，这里用格子只是帮助理解。</a:t>
            </a:r>
          </a:p>
          <a:p xmlns:a="http://schemas.openxmlformats.org/drawingml/2006/main">
            <a:r>
              <a:t/>
            </a:r>
          </a:p>
          <a:p xmlns:a="http://schemas.openxmlformats.org/drawingml/2006/main">
            <a:r>
              <a:t>当接收端把数据向下一级推进，资源释放，信用再返回。只要实现符合规则，这个局部机制可以控制缓冲区溢出，但它没有承诺最终目的端永远处理得过来，也没有承诺链路永不出错。校验与链路重放负责可恢复的传输错误，链路中断或不可恢复错误仍然需要报告和处理。</a:t>
            </a:r>
          </a:p>
          <a:p xmlns:a="http://schemas.openxmlformats.org/drawingml/2006/main">
            <a:r>
              <a:t/>
            </a:r>
          </a:p>
          <a:p xmlns:a="http://schemas.openxmlformats.org/drawingml/2006/main">
            <a:r>
              <a:t>最容易误解的一点是，credit 回来并不代表远端 GPU 已经完成写入，更不代表应用已经能够正确消费数据。它通常只说明某段缓冲资源可重用。资源可用、事务完成和软件可见性属于不同层。下一页让多个发送端同时对准一个目的端，你会看到局部不丢包为什么仍然挡不住排队。</a:t>
            </a:r>
          </a:p>
          <a:p xmlns:a="http://schemas.openxmlformats.org/drawingml/2006/main">
            <a:r>
              <a:t/>
            </a:r>
          </a:p>
          <a:p xmlns:a="http://schemas.openxmlformats.org/drawingml/2006/main">
            <a:r>
              <a:t>【编辑与证据，不朗读】</a:t>
            </a:r>
          </a:p>
          <a:p xmlns:a="http://schemas.openxmlformats.org/drawingml/2006/main">
            <a:r>
              <a:t>原文PDF对应页：5、12–13</a:t>
            </a:r>
          </a:p>
          <a:p xmlns:a="http://schemas.openxmlformats.org/drawingml/2006/main">
            <a:r>
              <a:t>配图：ep03/slide-02.png；本稿原创可编辑示意，不复刻原文产品图。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PCI-SIG PCI Express 6.0</a:t>
            </a:r>
          </a:p>
          <a:p xmlns:a="http://schemas.openxmlformats.org/drawingml/2006/main">
            <a:r>
              <a:t>https://pcisig.com/pci-express-6.0-specification</a:t>
            </a:r>
          </a:p>
          <a:p xmlns:a="http://schemas.openxmlformats.org/drawingml/2006/main">
            <a:r>
              <a:t/>
            </a:r>
          </a:p>
          <a:p xmlns:a="http://schemas.openxmlformats.org/drawingml/2006/main">
            <a:r>
              <a:t>OCP ESUN Network Operator Requirements Rev1.0</a:t>
            </a:r>
          </a:p>
          <a:p xmlns:a="http://schemas.openxmlformats.org/drawingml/2006/main">
            <a:r>
              <a:t>https://www.opencompute.org/documents/ocp-esun-network-operator-requirements-base-specification-rev-1-0-final-pdf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第3页｜Incast：入口总量超过一个出口</a:t>
            </a:r>
          </a:p>
          <a:p xmlns:a="http://schemas.openxmlformats.org/drawingml/2006/main">
            <a:r>
              <a:t/>
            </a:r>
          </a:p>
          <a:p xmlns:a="http://schemas.openxmlformats.org/drawingml/2006/main">
            <a:r>
              <a:t>【旁白】</a:t>
            </a:r>
          </a:p>
          <a:p xmlns:a="http://schemas.openxmlformats.org/drawingml/2006/main">
            <a:r>
              <a:t>第三页左边三个源同时向右边一张 GPU 发数据。即使每条输入链路都很快，目的端出口的服务速率仍然有限。短时间输入总量大于输出，队列就会增长。这叫 incast 场景里的汇聚压力。信用流控可以让上游暂停，避免本地溢出，但积压可能沿路径向后传播，影响其他流量。</a:t>
            </a:r>
          </a:p>
          <a:p xmlns:a="http://schemas.openxmlformats.org/drawingml/2006/main">
            <a:r>
              <a:t/>
            </a:r>
          </a:p>
          <a:p xmlns:a="http://schemas.openxmlformats.org/drawingml/2006/main">
            <a:r>
              <a:t>端到端拥塞控制则试图调节源头的注入速度，让长期输入更接近可用容量。以常见 RoCE 部署里的 ECN 与 DCQCN 为例，交换节点标记拥塞，端点反馈，源端根据算法调速。经典 IP ECN 的拥塞标记不是每一跳状态的完整履历，不能把它当作精细逐跳遥测。</a:t>
            </a:r>
          </a:p>
          <a:p xmlns:a="http://schemas.openxmlformats.org/drawingml/2006/main">
            <a:r>
              <a:t/>
            </a:r>
          </a:p>
          <a:p xmlns:a="http://schemas.openxmlformats.org/drawingml/2006/main">
            <a:r>
              <a:t>原文建议某些 incast 提前汇聚，避免堵住更多路径，这是可研究的思路，但不能说任何场景都最好。队列结构、虚拟通道、流量矩阵和调度都会改变答案。排队也不自动等于死锁；死锁涉及循环资源依赖等条件。请翻到第四页，看一种常见暂停机制为什么仍然会牵连无辜流量。</a:t>
            </a:r>
          </a:p>
          <a:p xmlns:a="http://schemas.openxmlformats.org/drawingml/2006/main">
            <a:r>
              <a:t/>
            </a:r>
          </a:p>
          <a:p xmlns:a="http://schemas.openxmlformats.org/drawingml/2006/main">
            <a:r>
              <a:t>【编辑与证据，不朗读】</a:t>
            </a:r>
          </a:p>
          <a:p xmlns:a="http://schemas.openxmlformats.org/drawingml/2006/main">
            <a:r>
              <a:t>原文PDF对应页：10、13–14</a:t>
            </a:r>
          </a:p>
          <a:p xmlns:a="http://schemas.openxmlformats.org/drawingml/2006/main">
            <a:r>
              <a:t>配图：ep03/slide-03.png；本稿原创可编辑示意，不复刻原文产品图。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Congestion Control for Large-Scale RDMA Deployments (SIGCOMM 2015)</a:t>
            </a:r>
          </a:p>
          <a:p xmlns:a="http://schemas.openxmlformats.org/drawingml/2006/main">
            <a:r>
              <a:t>https://www.microsoft.com/en-us/research/publication/congestion-control-for-large-scale-rdma-deployments/</a:t>
            </a:r>
          </a:p>
          <a:p xmlns:a="http://schemas.openxmlformats.org/drawingml/2006/main">
            <a:r>
              <a:t/>
            </a:r>
          </a:p>
          <a:p xmlns:a="http://schemas.openxmlformats.org/drawingml/2006/main">
            <a:r>
              <a:t>RFC 3168 ECN</a:t>
            </a:r>
          </a:p>
          <a:p xmlns:a="http://schemas.openxmlformats.org/drawingml/2006/main">
            <a:r>
              <a:t>https://www.rfc-editor.org/rfc/rfc3168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第4页｜PFC 暂停一个类别，不是一条 flow</a:t>
            </a:r>
          </a:p>
          <a:p xmlns:a="http://schemas.openxmlformats.org/drawingml/2006/main">
            <a:r>
              <a:t/>
            </a:r>
          </a:p>
          <a:p xmlns:a="http://schemas.openxmlformats.org/drawingml/2006/main">
            <a:r>
              <a:t>【旁白】</a:t>
            </a:r>
          </a:p>
          <a:p xmlns:a="http://schemas.openxmlformats.org/drawingml/2006/main">
            <a:r>
              <a:t>第四页画了零到七共八个优先级类别，其中标成 P3 的那一类被暂停。下方五条不同的 flow 都属于这个类别，它们会一起受到影响。PFC 的控制粒度是优先级类别，不是把一个端口分成最多八条独立流。原文第十页这里需要明确改写。</a:t>
            </a:r>
          </a:p>
          <a:p xmlns:a="http://schemas.openxmlformats.org/drawingml/2006/main">
            <a:r>
              <a:t/>
            </a:r>
          </a:p>
          <a:p xmlns:a="http://schemas.openxmlformats.org/drawingml/2006/main">
            <a:r>
              <a:t>因此，某一条流的目的端堵住以后，同一优先级里其他本来有机会继续的流，也可能受到暂停影响。这是队头阻塞和拥塞传播值得关注的原因。它不意味着 PFC 没价值，而是说明为了减少丢包所付出的代价，要结合业务分类、缓冲阈值和拥塞控制来管理。</a:t>
            </a:r>
          </a:p>
          <a:p xmlns:a="http://schemas.openxmlformats.org/drawingml/2006/main">
            <a:r>
              <a:t/>
            </a:r>
          </a:p>
          <a:p xmlns:a="http://schemas.openxmlformats.org/drawingml/2006/main">
            <a:r>
              <a:t>ECN 与源端调速有助于减少走到强制暂停的情况，但不能简单宣称它们是所有死锁的通用消除器。网络中是否存在循环依赖，如何保证前进性以及故障时怎样恢复，需要单独设计。接下来翻到第五页，纠正另一个容易被图解压扁的对象关系：RDMA 的队列对和注册内存，并不是一回事。</a:t>
            </a:r>
          </a:p>
          <a:p xmlns:a="http://schemas.openxmlformats.org/drawingml/2006/main">
            <a:r>
              <a:t/>
            </a:r>
          </a:p>
          <a:p xmlns:a="http://schemas.openxmlformats.org/drawingml/2006/main">
            <a:r>
              <a:t>【编辑与证据，不朗读】</a:t>
            </a:r>
          </a:p>
          <a:p xmlns:a="http://schemas.openxmlformats.org/drawingml/2006/main">
            <a:r>
              <a:t>原文PDF对应页：10</a:t>
            </a:r>
          </a:p>
          <a:p xmlns:a="http://schemas.openxmlformats.org/drawingml/2006/main">
            <a:r>
              <a:t>配图：ep03/slide-04.png；本稿原创可编辑示意，不复刻原文产品图。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IEEE 802.1 Clause 36 proposal (official working-group proposal, not final standard text)</a:t>
            </a:r>
          </a:p>
          <a:p xmlns:a="http://schemas.openxmlformats.org/drawingml/2006/main">
            <a:r>
              <a:t>https://www.ieee802.org/1/files/public/docs2024/dt-seaman-clause-36-proposal-0124-v1.pdf</a:t>
            </a:r>
          </a:p>
          <a:p xmlns:a="http://schemas.openxmlformats.org/drawingml/2006/main">
            <a:r>
              <a:t/>
            </a:r>
          </a:p>
          <a:p xmlns:a="http://schemas.openxmlformats.org/drawingml/2006/main">
            <a:r>
              <a:t>Congestion Control for Large-Scale RDMA Deployments (SIGCOMM 2015)</a:t>
            </a:r>
          </a:p>
          <a:p xmlns:a="http://schemas.openxmlformats.org/drawingml/2006/main">
            <a:r>
              <a:t>https://www.microsoft.com/en-us/research/publication/congestion-control-for-large-scale-rdma-deployments/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第5页｜RDMA：队列、权限与内存分开</a:t>
            </a:r>
          </a:p>
          <a:p xmlns:a="http://schemas.openxmlformats.org/drawingml/2006/main">
            <a:r>
              <a:t/>
            </a:r>
          </a:p>
          <a:p xmlns:a="http://schemas.openxmlformats.org/drawingml/2006/main">
            <a:r>
              <a:t>【旁白】</a:t>
            </a:r>
          </a:p>
          <a:p xmlns:a="http://schemas.openxmlformats.org/drawingml/2006/main">
            <a:r>
              <a:t>第五页先区分对象。QP 是通信工作队列及相关状态；MR 是注册的内存区域和访问权限。工作请求描述要做什么，网卡根据连接或通信上下文、内存注册与 key 等条件执行。一个 QP 可以访问多个获得授权的内存区域，一个内存区域也不必只属于一个 QP。</a:t>
            </a:r>
          </a:p>
          <a:p xmlns:a="http://schemas.openxmlformats.org/drawingml/2006/main">
            <a:r>
              <a:t/>
            </a:r>
          </a:p>
          <a:p xmlns:a="http://schemas.openxmlformats.org/drawingml/2006/main">
            <a:r>
              <a:t>所以原文把 RDMA 描述为给全网每个 GPU buffer 建一个对应 QP，是过度简化。连接与状态数量确实会影响可扩展性，但应该按具体传输模式、连接策略和硬件资源分析，而不是直接把 buffer 数量当成 QP 数量。</a:t>
            </a:r>
          </a:p>
          <a:p xmlns:a="http://schemas.openxmlformats.org/drawingml/2006/main">
            <a:r>
              <a:t/>
            </a:r>
          </a:p>
          <a:p xmlns:a="http://schemas.openxmlformats.org/drawingml/2006/main">
            <a:r>
              <a:t>另一个区分是可靠交付和底层无损。可靠传输要保证数据正确到达，或者报告失败；它并不要求每一跳永远不能丢包。RoCE 有常见的无损部署，也有受支持的有损或半无损配置。端到端恢复补偿丢失，拥塞控制处理持续注入过多，职责不同。下一页继续：即使一个包都没丢，如果到达顺序变了，程序为什么仍可能算错？</a:t>
            </a:r>
          </a:p>
          <a:p xmlns:a="http://schemas.openxmlformats.org/drawingml/2006/main">
            <a:r>
              <a:t/>
            </a:r>
          </a:p>
          <a:p xmlns:a="http://schemas.openxmlformats.org/drawingml/2006/main">
            <a:r>
              <a:t>【编辑与证据，不朗读】</a:t>
            </a:r>
          </a:p>
          <a:p xmlns:a="http://schemas.openxmlformats.org/drawingml/2006/main">
            <a:r>
              <a:t>原文PDF对应页：9–10</a:t>
            </a:r>
          </a:p>
          <a:p xmlns:a="http://schemas.openxmlformats.org/drawingml/2006/main">
            <a:r>
              <a:t>配图：ep03/slide-05.png；本稿原创可编辑示意，不复刻原文产品图。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NVIDIA DOCA RDMA Verbs 3.4.0</a:t>
            </a:r>
          </a:p>
          <a:p xmlns:a="http://schemas.openxmlformats.org/drawingml/2006/main">
            <a:r>
              <a:t>https://networking-docs.nvidia.com/doca/archive/3-4-0/doca-rdma-verbs</a:t>
            </a:r>
          </a:p>
          <a:p xmlns:a="http://schemas.openxmlformats.org/drawingml/2006/main">
            <a:r>
              <a:t/>
            </a:r>
          </a:p>
          <a:p xmlns:a="http://schemas.openxmlformats.org/drawingml/2006/main">
            <a:r>
              <a:t>NVIDIA Cumulus 5.12 RoCE lossy/lossless deployment</a:t>
            </a:r>
          </a:p>
          <a:p xmlns:a="http://schemas.openxmlformats.org/drawingml/2006/main">
            <a:r>
              <a:t>https://docs.nvidia.com/networking-ethernet-software/cumulus-linux-512/Layer-1-and-Switch-Ports/Quality-of-Service/RDMA-over-Converged-Ethernet-RoCE/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第6页｜乱序到达，不应变成过早完成</a:t>
            </a:r>
          </a:p>
          <a:p xmlns:a="http://schemas.openxmlformats.org/drawingml/2006/main">
            <a:r>
              <a:t/>
            </a:r>
          </a:p>
          <a:p xmlns:a="http://schemas.openxmlformats.org/drawingml/2006/main">
            <a:r>
              <a:t>【旁白】</a:t>
            </a:r>
          </a:p>
          <a:p xmlns:a="http://schemas.openxmlformats.org/drawingml/2006/main">
            <a:r>
              <a:t>第六页上排的到达顺序是一、完成标志、三、二、四。如果程序一看到完成标志就开始计算，它可能读到还没被更新的数据。真正需要保证的是，在发布完成之前，所有前置数据已满足协议要求，并对消费者正确可见。</a:t>
            </a:r>
          </a:p>
          <a:p xmlns:a="http://schemas.openxmlformats.org/drawingml/2006/main">
            <a:r>
              <a:t/>
            </a:r>
          </a:p>
          <a:p xmlns:a="http://schemas.openxmlformats.org/drawingml/2006/main">
            <a:r>
              <a:t>多路径的逐包分散，也就是 packet spraying，可以提高路径利用机会，但路径时延和排队不同会带来乱序。乱序也可能来自故障切换，并不总是主动喷洒造成。按流选择路径的 ECMP 通常有助于维持顺序，但遇到路径变化时也不能把“永远保序”当作绝对前提。</a:t>
            </a:r>
          </a:p>
          <a:p xmlns:a="http://schemas.openxmlformats.org/drawingml/2006/main">
            <a:r>
              <a:t/>
            </a:r>
          </a:p>
          <a:p xmlns:a="http://schemas.openxmlformats.org/drawingml/2006/main">
            <a:r>
              <a:t>接收端的一种思路，是让每个片段携带放置所需的信息，先写入目标位置，再跟踪缺失和完成。DDP 规范就清楚区分数据放置与完整消息交付；它使用标签和偏移等协议字段，并不是让每个包都带一个任意裸物理地址。还要遵守设备和软件的可见性规则。下一页把丢包加回来，看看恢复的位置为什么影响代价。</a:t>
            </a:r>
          </a:p>
          <a:p xmlns:a="http://schemas.openxmlformats.org/drawingml/2006/main">
            <a:r>
              <a:t/>
            </a:r>
          </a:p>
          <a:p xmlns:a="http://schemas.openxmlformats.org/drawingml/2006/main">
            <a:r>
              <a:t>【编辑与证据，不朗读】</a:t>
            </a:r>
          </a:p>
          <a:p xmlns:a="http://schemas.openxmlformats.org/drawingml/2006/main">
            <a:r>
              <a:t>原文PDF对应页：11–12、16</a:t>
            </a:r>
          </a:p>
          <a:p xmlns:a="http://schemas.openxmlformats.org/drawingml/2006/main">
            <a:r>
              <a:t>配图：ep03/slide-06.png；本稿原创可编辑示意，不复刻原文产品图。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RFC 5041 Direct Data Placement</a:t>
            </a:r>
          </a:p>
          <a:p xmlns:a="http://schemas.openxmlformats.org/drawingml/2006/main">
            <a:r>
              <a:t>https://www.rfc-editor.org/rfc/rfc5041.html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第7页｜重传：先问在哪一层，再问重传哪些</a:t>
            </a:r>
          </a:p>
          <a:p xmlns:a="http://schemas.openxmlformats.org/drawingml/2006/main">
            <a:r>
              <a:t/>
            </a:r>
          </a:p>
          <a:p xmlns:a="http://schemas.openxmlformats.org/drawingml/2006/main">
            <a:r>
              <a:t>【旁白】</a:t>
            </a:r>
          </a:p>
          <a:p xmlns:a="http://schemas.openxmlformats.org/drawingml/2006/main">
            <a:r>
              <a:t>第七页假设发送一到五号数据，二号丢失，其余已经收到。简单的回退重传可能从二号开始把后续再发一次；选择性重传只补缺失部分，但接收端要保存更多状态。这里是机制示意，不是在替某一协议画全部状态机。</a:t>
            </a:r>
          </a:p>
          <a:p xmlns:a="http://schemas.openxmlformats.org/drawingml/2006/main">
            <a:r>
              <a:t/>
            </a:r>
          </a:p>
          <a:p xmlns:a="http://schemas.openxmlformats.org/drawingml/2006/main">
            <a:r>
              <a:t>原文把 Ultra Ethernet 的 bitmap 选择重传放到了链路重放层，需要纠正。在审校的第一点零点二版本里，逐跳 LLR 有自己的序号与重放规则；传输层 UET 的 PDS 中才有相关选择重传和 bitmap 机制。两者解决的范围不同。同一套网络可以同时拥有靠近链路的快速恢复和跨整个路径的端到端恢复。</a:t>
            </a:r>
          </a:p>
          <a:p xmlns:a="http://schemas.openxmlformats.org/drawingml/2006/main">
            <a:r>
              <a:t/>
            </a:r>
          </a:p>
          <a:p xmlns:a="http://schemas.openxmlformats.org/drawingml/2006/main">
            <a:r>
              <a:t>PCIe 六代 FLIT 模式也加入选择性重放能力，但不能简单讲成从此所有情况都采用某种 bitmap SACK。标准重放仍有适用条件，我们没有把未取得的 PCI-SIG 完整条款扩写成更强结论。你现在可以用一个问题识别很多混淆：重传的状态保存在谁那里，覆盖哪段路径？下一页把顺序、确认和软件同步再拉开一层。</a:t>
            </a:r>
          </a:p>
          <a:p xmlns:a="http://schemas.openxmlformats.org/drawingml/2006/main">
            <a:r>
              <a:t/>
            </a:r>
          </a:p>
          <a:p xmlns:a="http://schemas.openxmlformats.org/drawingml/2006/main">
            <a:r>
              <a:t>【编辑与证据，不朗读】</a:t>
            </a:r>
          </a:p>
          <a:p xmlns:a="http://schemas.openxmlformats.org/drawingml/2006/main">
            <a:r>
              <a:t>原文PDF对应页：12</a:t>
            </a:r>
          </a:p>
          <a:p xmlns:a="http://schemas.openxmlformats.org/drawingml/2006/main">
            <a:r>
              <a:t>配图：ep03/slide-07.png；本稿原创可编辑示意，不复刻原文产品图。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Ultra Ethernet Specification 1.0.2 §5 LLR / §3.5 PDS</a:t>
            </a:r>
          </a:p>
          <a:p xmlns:a="http://schemas.openxmlformats.org/drawingml/2006/main">
            <a:r>
              <a:t>https://ultraethernet.org/wp-content/uploads/sites/20/2026/01/UE-Specification-1.0.2-1.pdf</a:t>
            </a:r>
          </a:p>
          <a:p xmlns:a="http://schemas.openxmlformats.org/drawingml/2006/main">
            <a:r>
              <a:t/>
            </a:r>
          </a:p>
          <a:p xmlns:a="http://schemas.openxmlformats.org/drawingml/2006/main">
            <a:r>
              <a:t>Cadence PCIe 6.0 FLIT sequence numbers and selective NAK</a:t>
            </a:r>
          </a:p>
          <a:p xmlns:a="http://schemas.openxmlformats.org/drawingml/2006/main">
            <a:r>
              <a:t>https://community.cadence.com/cadence_blogs_8/b/fv/posts/enhancing-pcie6-0-performance-flit-sequence-numbers-and-selective-nak-explained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第8页｜允许重排，不等于任意重排</a:t>
            </a:r>
          </a:p>
          <a:p xmlns:a="http://schemas.openxmlformats.org/drawingml/2006/main">
            <a:r>
              <a:t/>
            </a:r>
          </a:p>
          <a:p xmlns:a="http://schemas.openxmlformats.org/drawingml/2006/main">
            <a:r>
              <a:t>【旁白】</a:t>
            </a:r>
          </a:p>
          <a:p xmlns:a="http://schemas.openxmlformats.org/drawingml/2006/main">
            <a:r>
              <a:t>第八页回到 PCIe。它有事务顺序规则，但不是所有设备、所有类别和所有请求都共享一条全局顺序。Relaxed Ordering、基于标识的排序以及具体事务类型，会影响哪些交换是允许的。顺序正确，也不等于已经获得硬件缓存一致性，更不等于软件可以省略同步。</a:t>
            </a:r>
          </a:p>
          <a:p xmlns:a="http://schemas.openxmlformats.org/drawingml/2006/main">
            <a:r>
              <a:t/>
            </a:r>
          </a:p>
          <a:p xmlns:a="http://schemas.openxmlformats.org/drawingml/2006/main">
            <a:r>
              <a:t>原文十四到十五页提出，让带有宽松排序标志的流量进行某种喷洒，再用自定义屏障维护边界。这是作者的研究提案，不是已有通用标准操作。要评估它，需要定义排序域、请求与完成的关系、信用依赖、错误恢复、隔离和死锁处理。</a:t>
            </a:r>
          </a:p>
          <a:p xmlns:a="http://schemas.openxmlformats.org/drawingml/2006/main">
            <a:r>
              <a:t/>
            </a:r>
          </a:p>
          <a:p xmlns:a="http://schemas.openxmlformats.org/drawingml/2006/main">
            <a:r>
              <a:t>尤其不能把任意一个不带宽松排序标志的读，直接说成整个网络的全局刷新。一次确认到底确认了什么，也必须回到协议定义。我们可以保留文章提出的问题，同时要求正确性证明和实现边界。下一页把视角拉到协议栈：为什么复用同一种物理层，并不意味着交换芯片可以互换。</a:t>
            </a:r>
          </a:p>
          <a:p xmlns:a="http://schemas.openxmlformats.org/drawingml/2006/main">
            <a:r>
              <a:t/>
            </a:r>
          </a:p>
          <a:p xmlns:a="http://schemas.openxmlformats.org/drawingml/2006/main">
            <a:r>
              <a:t>【编辑与证据，不朗读】</a:t>
            </a:r>
          </a:p>
          <a:p xmlns:a="http://schemas.openxmlformats.org/drawingml/2006/main">
            <a:r>
              <a:t>原文PDF对应页：13–16</a:t>
            </a:r>
          </a:p>
          <a:p xmlns:a="http://schemas.openxmlformats.org/drawingml/2006/main">
            <a:r>
              <a:t>配图：ep03/slide-08.png；本稿原创可编辑示意，不复刻原文产品图。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CUDA Programming Systems with Multiple GPUs</a:t>
            </a:r>
          </a:p>
          <a:p xmlns:a="http://schemas.openxmlformats.org/drawingml/2006/main">
            <a:r>
              <a:t>https://docs.nvidia.com/cuda/cuda-programming-guide/03-advanced/multi-gpu-systems.html</a:t>
            </a:r>
          </a:p>
          <a:p xmlns:a="http://schemas.openxmlformats.org/drawingml/2006/main">
            <a:r>
              <a:t/>
            </a:r>
          </a:p>
          <a:p xmlns:a="http://schemas.openxmlformats.org/drawingml/2006/main">
            <a:r>
              <a:t>PCI-SIG PCI Express 6.0</a:t>
            </a:r>
          </a:p>
          <a:p xmlns:a="http://schemas.openxmlformats.org/drawingml/2006/main">
            <a:r>
              <a:t>https://pcisig.com/pci-express-6.0-specification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第9页｜比较互连，要逐层比较</a:t>
            </a:r>
          </a:p>
          <a:p xmlns:a="http://schemas.openxmlformats.org/drawingml/2006/main">
            <a:r>
              <a:t/>
            </a:r>
          </a:p>
          <a:p xmlns:a="http://schemas.openxmlformats.org/drawingml/2006/main">
            <a:r>
              <a:t>【旁白】</a:t>
            </a:r>
          </a:p>
          <a:p xmlns:a="http://schemas.openxmlformats.org/drawingml/2006/main">
            <a:r>
              <a:t>第九页用四层来读名字。最下面看 SerDes 和物理层，上面看链路帧和流控，再往上看事务或传输语义，最后才是软件与任务。复用 Ethernet 物理层，不代表发送普通 Ethernet 帧，也不代表普通以太网交换机能直接转发那个协议。</a:t>
            </a:r>
          </a:p>
          <a:p xmlns:a="http://schemas.openxmlformats.org/drawingml/2006/main">
            <a:r>
              <a:t/>
            </a:r>
          </a:p>
          <a:p xmlns:a="http://schemas.openxmlformats.org/drawingml/2006/main">
            <a:r>
              <a:t>UALink 官方材料说明，其初始技术种子来自 Infinity Fabric，不能当成简单修改 PCIe。就二百 G 第一点零版而言，严格排序是必选，非严格排序可选，并按端口配置；原文这一点有依据。至于可选能力会不会拖慢产业采用，则仍是预测。规范后来有新版本，不能把这一版的行为永久套到整个协议家族。</a:t>
            </a:r>
          </a:p>
          <a:p xmlns:a="http://schemas.openxmlformats.org/drawingml/2006/main">
            <a:r>
              <a:t/>
            </a:r>
          </a:p>
          <a:p xmlns:a="http://schemas.openxmlformats.org/drawingml/2006/main">
            <a:r>
              <a:t>另一个需要纠正的名字是 SUE-Lite。OCP SUE 第一点零点零版里，Lite 移除了端到端可靠层及对应拥塞控制，但仍保留逐跳重放与信用流控，依赖无损链路，并不是有损版。组织关系和厂商动机不帮助我们理解这些边界，所以不展开猜测。下一页看更高的软件层：通信库怎样利用这些硬件资源。</a:t>
            </a:r>
          </a:p>
          <a:p xmlns:a="http://schemas.openxmlformats.org/drawingml/2006/main">
            <a:r>
              <a:t/>
            </a:r>
          </a:p>
          <a:p xmlns:a="http://schemas.openxmlformats.org/drawingml/2006/main">
            <a:r>
              <a:t>【编辑与证据，不朗读】</a:t>
            </a:r>
          </a:p>
          <a:p xmlns:a="http://schemas.openxmlformats.org/drawingml/2006/main">
            <a:r>
              <a:t>原文PDF对应页：13、17–19</a:t>
            </a:r>
          </a:p>
          <a:p xmlns:a="http://schemas.openxmlformats.org/drawingml/2006/main">
            <a:r>
              <a:t>配图：ep03/slide-09.png；本稿原创可编辑示意，不复刻原文产品图。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UALink 200G 1.0 §10.6 ordering</a:t>
            </a:r>
          </a:p>
          <a:p xmlns:a="http://schemas.openxmlformats.org/drawingml/2006/main">
            <a:r>
              <a:t>https://ualinkconsortium.org/wp-content/uploads/2025/04/UALink200_Specification_v1.0_Evaluation_Copy.pdf</a:t>
            </a:r>
          </a:p>
          <a:p xmlns:a="http://schemas.openxmlformats.org/drawingml/2006/main">
            <a:r>
              <a:t/>
            </a:r>
          </a:p>
          <a:p xmlns:a="http://schemas.openxmlformats.org/drawingml/2006/main">
            <a:r>
              <a:t>UALink 1.0 specification webinar (Infinity Fabric seed technology)</a:t>
            </a:r>
          </a:p>
          <a:p xmlns:a="http://schemas.openxmlformats.org/drawingml/2006/main">
            <a:r>
              <a:t>https://ualinkconsortium.org/wp-content/uploads/2025/04/UALink-1.0-Specification-Webinar_FINAL.pdf</a:t>
            </a:r>
          </a:p>
          <a:p xmlns:a="http://schemas.openxmlformats.org/drawingml/2006/main">
            <a:r>
              <a:t/>
            </a:r>
          </a:p>
          <a:p xmlns:a="http://schemas.openxmlformats.org/drawingml/2006/main">
            <a:r>
              <a:t>OCP SUE 1.0.0 §6.2.2 Table 2</a:t>
            </a:r>
          </a:p>
          <a:p xmlns:a="http://schemas.openxmlformats.org/drawingml/2006/main">
            <a:r>
              <a:t>https://www.opencompute.org/documents/ocp-sue-spec-final-pdf-1</a:t>
            </a:r>
          </a:p>
          <a:p xmlns:a="http://schemas.openxmlformats.org/drawingml/2006/main">
            <a:r>
              <a:t/>
            </a:r>
          </a:p>
          <a:p xmlns:a="http://schemas.openxmlformats.org/drawingml/2006/main">
            <a:r>
              <a:t>UALink Consortium specifications</a:t>
            </a:r>
          </a:p>
          <a:p xmlns:a="http://schemas.openxmlformats.org/drawingml/2006/main">
            <a:r>
              <a:t>https://ualinkconsortium.org/specification/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第10页｜Ring 可以并行；算法要匹配消息和拓扑</a:t>
            </a:r>
          </a:p>
          <a:p xmlns:a="http://schemas.openxmlformats.org/drawingml/2006/main">
            <a:r>
              <a:t/>
            </a:r>
          </a:p>
          <a:p xmlns:a="http://schemas.openxmlformats.org/drawingml/2006/main">
            <a:r>
              <a:t>【旁白】</a:t>
            </a:r>
          </a:p>
          <a:p xmlns:a="http://schemas.openxmlformats.org/drawingml/2006/main">
            <a:r>
              <a:t>第十页四张 GPU 组成一个逻辑环。把一大块数据切成小块，不同链路可以在同一时刻推进不同的块，像流水线一样连续工作。环不等于只有一张卡在发送。多通道、多个环以及合适的拓扑映射，还可以使用更多并行资源。</a:t>
            </a:r>
          </a:p>
          <a:p xmlns:a="http://schemas.openxmlformats.org/drawingml/2006/main">
            <a:r>
              <a:t/>
            </a:r>
          </a:p>
          <a:p xmlns:a="http://schemas.openxmlformats.org/drawingml/2006/main">
            <a:r>
              <a:t>因此原文说 Ring 本质上无法利用并行带宽，这个概括不成立。NVIDIA 的早期 NCCL 技术文章就说明，合适的环算法能够取得很好的带宽利用率。不过步数、启动延迟和路径竞争会影响表现，大消息擅长的算法未必适合小消息。今天的通信库还会根据消息大小和调用条件选择算法与协议，不能只说初始化时选一次就永远不变。</a:t>
            </a:r>
          </a:p>
          <a:p xmlns:a="http://schemas.openxmlformats.org/drawingml/2006/main">
            <a:r>
              <a:t/>
            </a:r>
          </a:p>
          <a:p xmlns:a="http://schemas.openxmlformats.org/drawingml/2006/main">
            <a:r>
              <a:t>执行单元也不能按 collective 名字一刀切。复制、归约和多对多通信，可以由 GPU kernel、copy engine、网卡卸载或网络内计算等参与，取决于产品和实现。图里表达的是通信依赖与流水，不承诺唯一的硬件执行方式。接下来翻到第十一页，把这篇文章中不同强度的证据放进同一张账本。</a:t>
            </a:r>
          </a:p>
          <a:p xmlns:a="http://schemas.openxmlformats.org/drawingml/2006/main">
            <a:r>
              <a:t/>
            </a:r>
          </a:p>
          <a:p xmlns:a="http://schemas.openxmlformats.org/drawingml/2006/main">
            <a:r>
              <a:t>【编辑与证据，不朗读】</a:t>
            </a:r>
          </a:p>
          <a:p xmlns:a="http://schemas.openxmlformats.org/drawingml/2006/main">
            <a:r>
              <a:t>原文PDF对应页：3、24–26</a:t>
            </a:r>
          </a:p>
          <a:p xmlns:a="http://schemas.openxmlformats.org/drawingml/2006/main">
            <a:r>
              <a:t>配图：ep03/slide-10.png；本稿原创可编辑示意，不复刻原文产品图。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NVIDIA Fast Multi-GPU Collectives with NCCL</a:t>
            </a:r>
          </a:p>
          <a:p xmlns:a="http://schemas.openxmlformats.org/drawingml/2006/main">
            <a:r>
              <a:t>https://developer.nvidia.com/blog/fast-multi-gpu-collectives-nccl/</a:t>
            </a:r>
          </a:p>
          <a:p xmlns:a="http://schemas.openxmlformats.org/drawingml/2006/main">
            <a:r>
              <a:t/>
            </a:r>
          </a:p>
          <a:p xmlns:a="http://schemas.openxmlformats.org/drawingml/2006/main">
            <a:r>
              <a:t>NVIDIA Understanding NCCL Tuning</a:t>
            </a:r>
          </a:p>
          <a:p xmlns:a="http://schemas.openxmlformats.org/drawingml/2006/main">
            <a:r>
              <a:t>https://developer.nvidia.com/blog/understanding-nccl-tuning-to-accelerate-gpu-to-gpu-communication/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第11页｜读文章时，给结论标明证据身份</a:t>
            </a:r>
          </a:p>
          <a:p xmlns:a="http://schemas.openxmlformats.org/drawingml/2006/main">
            <a:r>
              <a:t/>
            </a:r>
          </a:p>
          <a:p xmlns:a="http://schemas.openxmlformats.org/drawingml/2006/main">
            <a:r>
              <a:t>【旁白】</a:t>
            </a:r>
          </a:p>
          <a:p xmlns:a="http://schemas.openxmlformats.org/drawingml/2006/main">
            <a:r>
              <a:t>第十一页用四类标签收纳文章。第一类是标准或官方能力，可以讲，但要带上版本和适用范围。第二类是作者观察，可能很有价值，却仍然需要完整配置和复现实验。第三类是作者提案，应该讨论它试图解决的问题以及尚缺的证明。第四类是待核信息或者未来预测，不能作为已落地事实传播。</a:t>
            </a:r>
          </a:p>
          <a:p xmlns:a="http://schemas.openxmlformats.org/drawingml/2006/main">
            <a:r>
              <a:t/>
            </a:r>
          </a:p>
          <a:p xmlns:a="http://schemas.openxmlformats.org/drawingml/2006/main">
            <a:r>
              <a:t>国内 GPU 那张阵营表，作者自己也提醒可能有出入。一个专用互连的商标、一个 SerDes 速率或者一种模块封装，都不足以证明完整的物理层、链路层和事务语义。我们更愿意留一张验证表：具体 SKU、主机接口、专用互连、各层公开证据、软件 API 和已经验证的系统。未知格子就写未知。</a:t>
            </a:r>
          </a:p>
          <a:p xmlns:a="http://schemas.openxmlformats.org/drawingml/2006/main">
            <a:r>
              <a:t/>
            </a:r>
          </a:p>
          <a:p xmlns:a="http://schemas.openxmlformats.org/drawingml/2006/main">
            <a:r>
              <a:t>同样，研究论文的拓扑图与现有产品的架构图，不能仅因名字相关就拼成一个实现；规范中的域上限，也不是整个行业永久的规模上限。这样阅读不是削弱文章，而是让它成为可持续讨论的入口。最后一页，我们把三期连成一个能够反复使用的方法。</a:t>
            </a:r>
          </a:p>
          <a:p xmlns:a="http://schemas.openxmlformats.org/drawingml/2006/main">
            <a:r>
              <a:t/>
            </a:r>
          </a:p>
          <a:p xmlns:a="http://schemas.openxmlformats.org/drawingml/2006/main">
            <a:r>
              <a:t>【编辑与证据，不朗读】</a:t>
            </a:r>
          </a:p>
          <a:p xmlns:a="http://schemas.openxmlformats.org/drawingml/2006/main">
            <a:r>
              <a:t>原文PDF对应页：2、7、13–15、18、23–29</a:t>
            </a:r>
          </a:p>
          <a:p xmlns:a="http://schemas.openxmlformats.org/drawingml/2006/main">
            <a:r>
              <a:t>配图：ep03/slide-11.png；本稿原创可编辑示意，不复刻原文产品图。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NVIDIA staff reply: RTX 50 GeForce GPU P2P not supported</a:t>
            </a:r>
          </a:p>
          <a:p xmlns:a="http://schemas.openxmlformats.org/drawingml/2006/main">
            <a:r>
              <a:t>https://forums.developer.nvidia.com/t/p2p-issue-using-two-rtx-5090-gpus/326776/8</a:t>
            </a:r>
          </a:p>
          <a:p xmlns:a="http://schemas.openxmlformats.org/drawingml/2006/main">
            <a:r>
              <a:t/>
            </a:r>
          </a:p>
          <a:p xmlns:a="http://schemas.openxmlformats.org/drawingml/2006/main">
            <a:r>
              <a:t>UALink 200G 1.0 §10.6 ordering</a:t>
            </a:r>
          </a:p>
          <a:p xmlns:a="http://schemas.openxmlformats.org/drawingml/2006/main">
            <a:r>
              <a:t>https://ualinkconsortium.org/wp-content/uploads/2025/04/UALink200_Specification_v1.0_Evaluation_Copy.pdf</a:t>
            </a:r>
          </a:p>
          <a:p xmlns:a="http://schemas.openxmlformats.org/drawingml/2006/main">
            <a:r>
              <a:t/>
            </a:r>
          </a:p>
          <a:p xmlns:a="http://schemas.openxmlformats.org/drawingml/2006/main">
            <a:r>
              <a:t>OCP SUE 1.0.0 §6.2.2 Table 2</a:t>
            </a:r>
          </a:p>
          <a:p xmlns:a="http://schemas.openxmlformats.org/drawingml/2006/main">
            <a:r>
              <a:t>https://www.opencompute.org/documents/ocp-sue-spec-final-pdf-1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第3期 第12页｜用一条证据链，持续追问系统</a:t>
            </a:r>
          </a:p>
          <a:p xmlns:a="http://schemas.openxmlformats.org/drawingml/2006/main">
            <a:r>
              <a:t/>
            </a:r>
          </a:p>
          <a:p xmlns:a="http://schemas.openxmlformats.org/drawingml/2006/main">
            <a:r>
              <a:t>【旁白】</a:t>
            </a:r>
          </a:p>
          <a:p xmlns:a="http://schemas.openxmlformats.org/drawingml/2006/main">
            <a:r>
              <a:t>最后一页把三期连在一起。先确定任务和通信模式，才能知道需要扩大什么样的协同域。再确定访问、顺序、完成和一致性语义，才能判断“直连”“统一内存”这些词到底承诺了什么。然后画数据路径，计算共享切面，标出队列和资源边界。</a:t>
            </a:r>
          </a:p>
          <a:p xmlns:a="http://schemas.openxmlformats.org/drawingml/2006/main">
            <a:r>
              <a:t/>
            </a:r>
          </a:p>
          <a:p xmlns:a="http://schemas.openxmlformats.org/drawingml/2006/main">
            <a:r>
              <a:t>接着核对设备与软件实现：协议版本里的能力，有没有在端点和交换芯片里实现，驱动是否支持，通信库是否真的选择了它。最后才看可重复的工作负载结果。任务完成时间、尾延迟和稳定性，比把所有接口峰值相加更能说明扩展的价值。</a:t>
            </a:r>
          </a:p>
          <a:p xmlns:a="http://schemas.openxmlformats.org/drawingml/2006/main">
            <a:r>
              <a:t/>
            </a:r>
          </a:p>
          <a:p xmlns:a="http://schemas.openxmlformats.org/drawingml/2006/main">
            <a:r>
              <a:t>这篇文章留下的核心问题很好：PCIe 生态如何向更大规模的加速器 fabric 演进，基于以太网物理技术的体系又怎样承担更紧耦合的工作。答案不会只是一颗更大的交换芯片，也不会只是换一个协议名称，而是端点、网络、管理与软件共同成立的系统。今后你可以直接选一页继续追问，例如某条 credit 回路能否形成依赖，某种多路径是否保留完成语义，或者某张图的带宽预算是否闭合。每次把问题落回这一条证据链，就能把宏大的架构名词变成具体的工程判断。</a:t>
            </a:r>
          </a:p>
          <a:p xmlns:a="http://schemas.openxmlformats.org/drawingml/2006/main">
            <a:r>
              <a:t/>
            </a:r>
          </a:p>
          <a:p xmlns:a="http://schemas.openxmlformats.org/drawingml/2006/main">
            <a:r>
              <a:t>【编辑与证据，不朗读】</a:t>
            </a:r>
          </a:p>
          <a:p xmlns:a="http://schemas.openxmlformats.org/drawingml/2006/main">
            <a:r>
              <a:t>原文PDF对应页：30；全系列方法总结</a:t>
            </a:r>
          </a:p>
          <a:p xmlns:a="http://schemas.openxmlformats.org/drawingml/2006/main">
            <a:r>
              <a:t>配图：ep03/slide-12.png；本稿原创可编辑示意，不复刻原文产品图。</a:t>
            </a:r>
          </a:p>
          <a:p xmlns:a="http://schemas.openxmlformats.org/drawingml/2006/main">
            <a:r>
              <a:t>核验日期：2026-10-10。</a:t>
            </a:r>
          </a:p>
          <a:p xmlns:a="http://schemas.openxmlformats.org/drawingml/2006/main">
            <a:r>
              <a:t>GPU机型，单机，超节点，Scale Up，乱序，流控的一些现状梳理外加一些思考</a:t>
            </a:r>
          </a:p>
          <a:p xmlns:a="http://schemas.openxmlformats.org/drawingml/2006/main">
            <a:r>
              <a:t>https://mp.weixin.qq.com/s/Glf5GSJz2rCllSyGDKFDBA</a:t>
            </a:r>
          </a:p>
          <a:p xmlns:a="http://schemas.openxmlformats.org/drawingml/2006/main">
            <a:r>
              <a:t/>
            </a:r>
          </a:p>
          <a:p xmlns:a="http://schemas.openxmlformats.org/drawingml/2006/main">
            <a:r>
              <a:t>CUDA Programming Systems with Multiple GPUs</a:t>
            </a:r>
          </a:p>
          <a:p xmlns:a="http://schemas.openxmlformats.org/drawingml/2006/main">
            <a:r>
              <a:t>https://docs.nvidia.com/cuda/cuda-programming-guide/03-advanced/multi-gpu-systems.html</a:t>
            </a:r>
          </a:p>
          <a:p xmlns:a="http://schemas.openxmlformats.org/drawingml/2006/main">
            <a:r>
              <a:t/>
            </a:r>
          </a:p>
          <a:p xmlns:a="http://schemas.openxmlformats.org/drawingml/2006/main">
            <a:r>
              <a:t>OCP ESUN Network Operator Requirements Rev1.0</a:t>
            </a:r>
          </a:p>
          <a:p xmlns:a="http://schemas.openxmlformats.org/drawingml/2006/main">
            <a:r>
              <a:t>https://www.opencompute.org/documents/ocp-esun-network-operator-requirements-base-specification-rev-1-0-final-pdf</a:t>
            </a:r>
          </a:p>
          <a:p xmlns:a="http://schemas.openxmlformats.org/drawingml/2006/main">
            <a:r>
              <a:t/>
            </a:r>
          </a:p>
          <a:p xmlns:a="http://schemas.openxmlformats.org/drawingml/2006/main">
            <a:r>
              <a:t>NCCL Tests performance metrics</a:t>
            </a:r>
          </a:p>
          <a:p xmlns:a="http://schemas.openxmlformats.org/drawingml/2006/main">
            <a:r>
              <a:t>https://github.com/NVIDIA/nccl-tests/blob/master/doc/PERFORMANCE.md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5676354ded34d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e33eefd18048c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4e38905e1344b1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e92340652bf421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6502387673e453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480543f4086449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F5B5B2-9729-4B54-B787-DB9BCE0B385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2C978C0-E81C-4FE6-9E76-2A8A6F96FE6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A02B39D-C7C9-4A1D-AAE5-5EBB4CF2B10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58ED5B1-2D94-4684-B196-4E6F48A04FE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FD753D-AABB-4242-9F93-A1AEA79A105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49C1C9F-0FF5-4C13-A938-3CCCACA8B8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279F9B5-3C79-416E-B685-DB844125D94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34C2D3B-D304-4F93-B475-9FC27DCA0A7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489C84-E25A-4437-9C8C-180D200F49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4B8BC7F-5ABD-4CE2-9AD3-875E7D8E75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c2074cfd822401d" /><Relationship Type="http://schemas.openxmlformats.org/officeDocument/2006/relationships/slideLayout" Target="/ppt/slideLayouts/slideLayout1.xml" Id="Rd04f2d69dbd24d09" /><Relationship Type="http://schemas.openxmlformats.org/officeDocument/2006/relationships/slideLayout" Target="/ppt/slideLayouts/slideLayout2.xml" Id="R1cc020a5ff3846ef" /><Relationship Type="http://schemas.openxmlformats.org/officeDocument/2006/relationships/slideLayout" Target="/ppt/slideLayouts/slideLayout3.xml" Id="Rd64be7cae3e44873" /><Relationship Type="http://schemas.openxmlformats.org/officeDocument/2006/relationships/slideLayout" Target="/ppt/slideLayouts/slideLayout4.xml" Id="R30309204dd454031" /><Relationship Type="http://schemas.openxmlformats.org/officeDocument/2006/relationships/slideLayout" Target="/ppt/slideLayouts/slideLayout5.xml" Id="Rcd1a61a16e0b442a" /><Relationship Type="http://schemas.openxmlformats.org/officeDocument/2006/relationships/slideLayout" Target="/ppt/slideLayouts/slideLayout6.xml" Id="R4eccde2ac36148b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4f2d69dbd24d09"/>
    <p:sldLayoutId xmlns:r="http://schemas.openxmlformats.org/officeDocument/2006/relationships" id="2147483650" r:id="R1cc020a5ff3846ef"/>
    <p:sldLayoutId xmlns:r="http://schemas.openxmlformats.org/officeDocument/2006/relationships" id="2147483651" r:id="Rd64be7cae3e44873"/>
    <p:sldLayoutId xmlns:r="http://schemas.openxmlformats.org/officeDocument/2006/relationships" id="2147483652" r:id="R30309204dd454031"/>
    <p:sldLayoutId xmlns:r="http://schemas.openxmlformats.org/officeDocument/2006/relationships" id="2147483653" r:id="Rcd1a61a16e0b442a"/>
    <p:sldLayoutId xmlns:r="http://schemas.openxmlformats.org/officeDocument/2006/relationships" id="2147483654" r:id="R4eccde2ac36148b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f84c4379c4f442d" /><Relationship Type="http://schemas.openxmlformats.org/officeDocument/2006/relationships/notesSlide" Target="/ppt/notesSlides/notesSlide1.xml" Id="R2cbc8b751551445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bf76fcd09464a3a" /><Relationship Type="http://schemas.openxmlformats.org/officeDocument/2006/relationships/notesSlide" Target="/ppt/notesSlides/notesSlide2.xml" Id="R7e1a2d9feb704f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8fd62c78c074036" /><Relationship Type="http://schemas.openxmlformats.org/officeDocument/2006/relationships/notesSlide" Target="/ppt/notesSlides/notesSlide3.xml" Id="R2bd661391e464f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488b26533f64eb9" /><Relationship Type="http://schemas.openxmlformats.org/officeDocument/2006/relationships/notesSlide" Target="/ppt/notesSlides/notesSlide4.xml" Id="R26cc0da462344c5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0d47c6a5ec24b61" /><Relationship Type="http://schemas.openxmlformats.org/officeDocument/2006/relationships/notesSlide" Target="/ppt/notesSlides/notesSlide5.xml" Id="R66ddf433196a42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4859c87e7904fec" /><Relationship Type="http://schemas.openxmlformats.org/officeDocument/2006/relationships/notesSlide" Target="/ppt/notesSlides/notesSlide6.xml" Id="R0ecff276336a4a5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e1f04a5871e4a21" /><Relationship Type="http://schemas.openxmlformats.org/officeDocument/2006/relationships/notesSlide" Target="/ppt/notesSlides/notesSlide7.xml" Id="R10a560e65149499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a4b84428a824317" /><Relationship Type="http://schemas.openxmlformats.org/officeDocument/2006/relationships/notesSlide" Target="/ppt/notesSlides/notesSlide8.xml" Id="R8c8268aa0c8346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f5ffd4964c441b0" /><Relationship Type="http://schemas.openxmlformats.org/officeDocument/2006/relationships/notesSlide" Target="/ppt/notesSlides/notesSlide9.xml" Id="R7ad10f2c5d8c48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a16d10a6a3e4383" /><Relationship Type="http://schemas.openxmlformats.org/officeDocument/2006/relationships/notesSlide" Target="/ppt/notesSlides/notesSlide10.xml" Id="R34ba03a7ad8f43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f6a0e4eb6d945ae" /><Relationship Type="http://schemas.openxmlformats.org/officeDocument/2006/relationships/notesSlide" Target="/ppt/notesSlides/notesSlide11.xml" Id="Rc6b032c1450c4dd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e8a1921414f4b20" /><Relationship Type="http://schemas.openxmlformats.org/officeDocument/2006/relationships/notesSlide" Target="/ppt/notesSlides/notesSlide12.xml" Id="R4c24a7af21354092" /></Relationships>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E0DC6B4-54DC-45A5-9EAB-A7A2720B303D}"/>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无损以后，为什么仍会堵？</a:t>
            </a:r>
          </a:p>
        </p:txBody>
      </p:sp>
      <p:sp>
        <p:nvSpPr>
          <p:cNvPr id="2" name="">
            <a:extLst xmlns:a="http://schemas.openxmlformats.org/drawingml/2006/main">
              <a:ext uri="{FF2B5EF4-FFF2-40B4-BE49-F238E27FC236}">
                <a16:creationId xmlns:a16="http://schemas.microsoft.com/office/drawing/2014/main" id="{4B7179CA-79FC-4500-B3FA-7DB5540D981A}"/>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C8C5AE19-4648-42A9-9BC2-7D018E55FF1B}"/>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第三期 · 流控、乱序与互连协议取舍</a:t>
            </a:r>
          </a:p>
        </p:txBody>
      </p:sp>
      <p:sp>
        <p:nvSpPr>
          <p:cNvPr id="4" name="">
            <a:extLst xmlns:a="http://schemas.openxmlformats.org/drawingml/2006/main">
              <a:ext uri="{FF2B5EF4-FFF2-40B4-BE49-F238E27FC236}">
                <a16:creationId xmlns:a16="http://schemas.microsoft.com/office/drawing/2014/main" id="{3BB4D99E-E0B8-4A46-AFC6-111D24701E1F}"/>
              </a:ext>
            </a:extLst>
          </p:cNvPr>
          <p:cNvSpPr>
            <a:spLocks xmlns:a="http://schemas.openxmlformats.org/drawingml/2006/main" noGrp="1"/>
          </p:cNvSpPr>
          <p:nvPr/>
        </p:nvSpPr>
        <p:spPr>
          <a:xfrm xmlns:a="http://schemas.openxmlformats.org/drawingml/2006/main">
            <a:off x="609600" y="1952625"/>
            <a:ext cx="666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75" b="1">
                <a:solidFill>
                  <a:srgbClr val="078B85"/>
                </a:solidFill>
                <a:latin typeface="Heiti SC"/>
                <a:ea typeface="Heiti SC"/>
                <a:cs typeface="Heiti SC"/>
              </a:defRPr>
            </a:defPPr>
          </a:lstStyle>
          <a:p xmlns:a="http://schemas.openxmlformats.org/drawingml/2006/main">
            <a:pPr algn="l">
              <a:defRPr sz="2775" b="1">
                <a:solidFill>
                  <a:srgbClr val="078B85"/>
                </a:solidFill>
                <a:latin typeface="Heiti SC"/>
                <a:ea typeface="Heiti SC"/>
                <a:cs typeface="Heiti SC"/>
              </a:defRPr>
            </a:pPr>
            <a:r>
              <a:rPr sz="2775" b="1">
                <a:solidFill>
                  <a:srgbClr val="078B85"/>
                </a:solidFill>
                <a:latin typeface="Heiti SC"/>
                <a:ea typeface="Heiti SC"/>
                <a:cs typeface="Heiti SC"/>
              </a:rPr>
              <a:t>第三期</a:t>
            </a:r>
          </a:p>
        </p:txBody>
      </p:sp>
      <p:sp>
        <p:nvSpPr>
          <p:cNvPr id="5" name="">
            <a:extLst xmlns:a="http://schemas.openxmlformats.org/drawingml/2006/main">
              <a:ext uri="{FF2B5EF4-FFF2-40B4-BE49-F238E27FC236}">
                <a16:creationId xmlns:a16="http://schemas.microsoft.com/office/drawing/2014/main" id="{49D52C68-DD0C-445C-87D5-A955FBC77476}"/>
              </a:ext>
            </a:extLst>
          </p:cNvPr>
          <p:cNvSpPr>
            <a:spLocks xmlns:a="http://schemas.openxmlformats.org/drawingml/2006/main" noGrp="1"/>
          </p:cNvSpPr>
          <p:nvPr/>
        </p:nvSpPr>
        <p:spPr>
          <a:xfrm xmlns:a="http://schemas.openxmlformats.org/drawingml/2006/main">
            <a:off x="609600" y="294322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01</a:t>
            </a:r>
          </a:p>
        </p:txBody>
      </p:sp>
      <p:sp>
        <p:nvSpPr>
          <p:cNvPr id="6" name="">
            <a:extLst xmlns:a="http://schemas.openxmlformats.org/drawingml/2006/main">
              <a:ext uri="{FF2B5EF4-FFF2-40B4-BE49-F238E27FC236}">
                <a16:creationId xmlns:a16="http://schemas.microsoft.com/office/drawing/2014/main" id="{B92551E1-C1B4-4EA5-93E0-F96216DC5D44}"/>
              </a:ext>
            </a:extLst>
          </p:cNvPr>
          <p:cNvSpPr>
            <a:spLocks xmlns:a="http://schemas.openxmlformats.org/drawingml/2006/main" noGrp="1"/>
          </p:cNvSpPr>
          <p:nvPr/>
        </p:nvSpPr>
        <p:spPr>
          <a:xfrm xmlns:a="http://schemas.openxmlformats.org/drawingml/2006/main">
            <a:off x="1581150" y="294322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缓冲资源与发送速率</a:t>
            </a:r>
          </a:p>
        </p:txBody>
      </p:sp>
      <p:sp>
        <p:nvSpPr>
          <p:cNvPr id="7" name="">
            <a:extLst xmlns:a="http://schemas.openxmlformats.org/drawingml/2006/main">
              <a:ext uri="{FF2B5EF4-FFF2-40B4-BE49-F238E27FC236}">
                <a16:creationId xmlns:a16="http://schemas.microsoft.com/office/drawing/2014/main" id="{2B15827D-215C-4B6C-A975-6B27AD70FD6B}"/>
              </a:ext>
            </a:extLst>
          </p:cNvPr>
          <p:cNvSpPr>
            <a:spLocks xmlns:a="http://schemas.openxmlformats.org/drawingml/2006/main" noGrp="1"/>
          </p:cNvSpPr>
          <p:nvPr/>
        </p:nvSpPr>
        <p:spPr>
          <a:xfrm xmlns:a="http://schemas.openxmlformats.org/drawingml/2006/main">
            <a:off x="609600" y="376237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02</a:t>
            </a:r>
          </a:p>
        </p:txBody>
      </p:sp>
      <p:sp>
        <p:nvSpPr>
          <p:cNvPr id="8" name="">
            <a:extLst xmlns:a="http://schemas.openxmlformats.org/drawingml/2006/main">
              <a:ext uri="{FF2B5EF4-FFF2-40B4-BE49-F238E27FC236}">
                <a16:creationId xmlns:a16="http://schemas.microsoft.com/office/drawing/2014/main" id="{11F12A69-834E-4169-AD61-CA3EAF759912}"/>
              </a:ext>
            </a:extLst>
          </p:cNvPr>
          <p:cNvSpPr>
            <a:spLocks xmlns:a="http://schemas.openxmlformats.org/drawingml/2006/main" noGrp="1"/>
          </p:cNvSpPr>
          <p:nvPr/>
        </p:nvSpPr>
        <p:spPr>
          <a:xfrm xmlns:a="http://schemas.openxmlformats.org/drawingml/2006/main">
            <a:off x="1581150" y="376237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到达顺序与完成语义</a:t>
            </a:r>
          </a:p>
        </p:txBody>
      </p:sp>
      <p:sp>
        <p:nvSpPr>
          <p:cNvPr id="9" name="">
            <a:extLst xmlns:a="http://schemas.openxmlformats.org/drawingml/2006/main">
              <a:ext uri="{FF2B5EF4-FFF2-40B4-BE49-F238E27FC236}">
                <a16:creationId xmlns:a16="http://schemas.microsoft.com/office/drawing/2014/main" id="{61471417-30DC-4929-AD71-026C4614A865}"/>
              </a:ext>
            </a:extLst>
          </p:cNvPr>
          <p:cNvSpPr>
            <a:spLocks xmlns:a="http://schemas.openxmlformats.org/drawingml/2006/main" noGrp="1"/>
          </p:cNvSpPr>
          <p:nvPr/>
        </p:nvSpPr>
        <p:spPr>
          <a:xfrm xmlns:a="http://schemas.openxmlformats.org/drawingml/2006/main">
            <a:off x="609600" y="4581525"/>
            <a:ext cx="762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475" b="1">
                <a:solidFill>
                  <a:srgbClr val="078B85"/>
                </a:solidFill>
                <a:latin typeface="Heiti SC"/>
                <a:ea typeface="Heiti SC"/>
                <a:cs typeface="Heiti SC"/>
              </a:defRPr>
            </a:defPPr>
          </a:lstStyle>
          <a:p xmlns:a="http://schemas.openxmlformats.org/drawingml/2006/main">
            <a:pPr algn="l">
              <a:defRPr sz="2475" b="1">
                <a:solidFill>
                  <a:srgbClr val="078B85"/>
                </a:solidFill>
                <a:latin typeface="Heiti SC"/>
                <a:ea typeface="Heiti SC"/>
                <a:cs typeface="Heiti SC"/>
              </a:defRPr>
            </a:pPr>
            <a:r>
              <a:rPr sz="2475" b="1">
                <a:solidFill>
                  <a:srgbClr val="078B85"/>
                </a:solidFill>
                <a:latin typeface="Heiti SC"/>
                <a:ea typeface="Heiti SC"/>
                <a:cs typeface="Heiti SC"/>
              </a:rPr>
              <a:t>03</a:t>
            </a:r>
          </a:p>
        </p:txBody>
      </p:sp>
      <p:sp>
        <p:nvSpPr>
          <p:cNvPr id="10" name="">
            <a:extLst xmlns:a="http://schemas.openxmlformats.org/drawingml/2006/main">
              <a:ext uri="{FF2B5EF4-FFF2-40B4-BE49-F238E27FC236}">
                <a16:creationId xmlns:a16="http://schemas.microsoft.com/office/drawing/2014/main" id="{CAA2A403-E696-43DA-AFE1-7E3E35A62B57}"/>
              </a:ext>
            </a:extLst>
          </p:cNvPr>
          <p:cNvSpPr>
            <a:spLocks xmlns:a="http://schemas.openxmlformats.org/drawingml/2006/main" noGrp="1"/>
          </p:cNvSpPr>
          <p:nvPr/>
        </p:nvSpPr>
        <p:spPr>
          <a:xfrm xmlns:a="http://schemas.openxmlformats.org/drawingml/2006/main">
            <a:off x="1581150" y="4581525"/>
            <a:ext cx="9429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550" b="1">
                <a:solidFill>
                  <a:srgbClr val="173B43"/>
                </a:solidFill>
                <a:latin typeface="Heiti SC"/>
                <a:ea typeface="Heiti SC"/>
                <a:cs typeface="Heiti SC"/>
              </a:defRPr>
            </a:defPPr>
          </a:lstStyle>
          <a:p xmlns:a="http://schemas.openxmlformats.org/drawingml/2006/main">
            <a:pPr algn="l">
              <a:defRPr sz="2550" b="1">
                <a:solidFill>
                  <a:srgbClr val="173B43"/>
                </a:solidFill>
                <a:latin typeface="Heiti SC"/>
                <a:ea typeface="Heiti SC"/>
                <a:cs typeface="Heiti SC"/>
              </a:defRPr>
            </a:pPr>
            <a:r>
              <a:rPr sz="2550" b="1">
                <a:solidFill>
                  <a:srgbClr val="173B43"/>
                </a:solidFill>
                <a:latin typeface="Heiti SC"/>
                <a:ea typeface="Heiti SC"/>
                <a:cs typeface="Heiti SC"/>
              </a:rPr>
              <a:t>协议分层与通信算法</a:t>
            </a:r>
          </a:p>
        </p:txBody>
      </p:sp>
      <p:sp>
        <p:nvSpPr>
          <p:cNvPr id="11" name="">
            <a:extLst xmlns:a="http://schemas.openxmlformats.org/drawingml/2006/main">
              <a:ext uri="{FF2B5EF4-FFF2-40B4-BE49-F238E27FC236}">
                <a16:creationId xmlns:a16="http://schemas.microsoft.com/office/drawing/2014/main" id="{44588371-D54C-4D08-AC8B-BBB74485A8C5}"/>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不丢包、不积压、不死锁、正确可见是不同保证</a:t>
            </a:r>
          </a:p>
        </p:txBody>
      </p:sp>
      <p:sp>
        <p:nvSpPr>
          <p:cNvPr id="12" name="">
            <a:extLst xmlns:a="http://schemas.openxmlformats.org/drawingml/2006/main">
              <a:ext uri="{FF2B5EF4-FFF2-40B4-BE49-F238E27FC236}">
                <a16:creationId xmlns:a16="http://schemas.microsoft.com/office/drawing/2014/main" id="{5C76971D-6590-4F86-97F1-02D10DC0722B}"/>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3" name="">
            <a:extLst xmlns:a="http://schemas.openxmlformats.org/drawingml/2006/main">
              <a:ext uri="{FF2B5EF4-FFF2-40B4-BE49-F238E27FC236}">
                <a16:creationId xmlns:a16="http://schemas.microsoft.com/office/drawing/2014/main" id="{6C3B2964-04F8-4EEE-9727-E14851A329EF}"/>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01</a:t>
            </a:r>
          </a:p>
        </p:txBody>
      </p:sp>
    </p:spTree>
    <p:extLst>
      <p:ext uri="{BB962C8B-B14F-4D97-AF65-F5344CB8AC3E}">
        <p14:creationId xmlns:p14="http://schemas.microsoft.com/office/powerpoint/2010/main" val="99788505"/>
      </p:ext>
    </p:extLst>
  </p:cSld>
</p:sld>
</file>

<file path=ppt/slides/slide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6E415CD-167F-4471-BDEB-E39C29A57730}"/>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Credit：先有位置，再允许发送</a:t>
            </a:r>
          </a:p>
        </p:txBody>
      </p:sp>
      <p:sp>
        <p:nvSpPr>
          <p:cNvPr id="2" name="">
            <a:extLst xmlns:a="http://schemas.openxmlformats.org/drawingml/2006/main">
              <a:ext uri="{FF2B5EF4-FFF2-40B4-BE49-F238E27FC236}">
                <a16:creationId xmlns:a16="http://schemas.microsoft.com/office/drawing/2014/main" id="{F5A70F5A-DE5F-4006-982B-117928B6EA4E}"/>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DF3486E5-6F37-4793-8386-B10D4181B66E}"/>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逐跳资源承诺；不是远端操作完成通知</a:t>
            </a:r>
          </a:p>
        </p:txBody>
      </p:sp>
      <p:sp>
        <p:nvSpPr>
          <p:cNvPr id="4" name="">
            <a:extLst xmlns:a="http://schemas.openxmlformats.org/drawingml/2006/main">
              <a:ext uri="{FF2B5EF4-FFF2-40B4-BE49-F238E27FC236}">
                <a16:creationId xmlns:a16="http://schemas.microsoft.com/office/drawing/2014/main" id="{662FEA07-B3DB-47F2-8FDB-02981BE2981A}"/>
              </a:ext>
            </a:extLst>
          </p:cNvPr>
          <p:cNvSpPr>
            <a:spLocks xmlns:a="http://schemas.openxmlformats.org/drawingml/2006/main" noGrp="1"/>
          </p:cNvSpPr>
          <p:nvPr/>
        </p:nvSpPr>
        <p:spPr>
          <a:xfrm xmlns:a="http://schemas.openxmlformats.org/drawingml/2006/main">
            <a:off x="609600" y="2581275"/>
            <a:ext cx="2286000" cy="93345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发送端</a:t>
            </a:r>
          </a:p>
        </p:txBody>
      </p:sp>
      <p:sp>
        <p:nvSpPr>
          <p:cNvPr id="5" name="">
            <a:extLst xmlns:a="http://schemas.openxmlformats.org/drawingml/2006/main">
              <a:ext uri="{FF2B5EF4-FFF2-40B4-BE49-F238E27FC236}">
                <a16:creationId xmlns:a16="http://schemas.microsoft.com/office/drawing/2014/main" id="{C4EF87C7-38A0-4B92-B8AE-8C367637E796}"/>
              </a:ext>
            </a:extLst>
          </p:cNvPr>
          <p:cNvSpPr>
            <a:spLocks xmlns:a="http://schemas.openxmlformats.org/drawingml/2006/main" noGrp="1"/>
          </p:cNvSpPr>
          <p:nvPr/>
        </p:nvSpPr>
        <p:spPr>
          <a:xfrm xmlns:a="http://schemas.openxmlformats.org/drawingml/2006/main">
            <a:off x="7639050" y="2152650"/>
            <a:ext cx="3943350" cy="5715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接收端缓冲区</a:t>
            </a:r>
          </a:p>
        </p:txBody>
      </p:sp>
      <p:sp>
        <p:nvSpPr>
          <p:cNvPr id="6" name="">
            <a:extLst xmlns:a="http://schemas.openxmlformats.org/drawingml/2006/main">
              <a:ext uri="{FF2B5EF4-FFF2-40B4-BE49-F238E27FC236}">
                <a16:creationId xmlns:a16="http://schemas.microsoft.com/office/drawing/2014/main" id="{E69D705A-C5F2-46EC-A257-99A5764E4619}"/>
              </a:ext>
            </a:extLst>
          </p:cNvPr>
          <p:cNvSpPr>
            <a:spLocks xmlns:a="http://schemas.openxmlformats.org/drawingml/2006/main" noGrp="1"/>
          </p:cNvSpPr>
          <p:nvPr/>
        </p:nvSpPr>
        <p:spPr>
          <a:xfrm xmlns:a="http://schemas.openxmlformats.org/drawingml/2006/main">
            <a:off x="7639050" y="3105150"/>
            <a:ext cx="933450" cy="81915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已占用</a:t>
            </a:r>
          </a:p>
        </p:txBody>
      </p:sp>
      <p:sp>
        <p:nvSpPr>
          <p:cNvPr id="7" name="">
            <a:extLst xmlns:a="http://schemas.openxmlformats.org/drawingml/2006/main">
              <a:ext uri="{FF2B5EF4-FFF2-40B4-BE49-F238E27FC236}">
                <a16:creationId xmlns:a16="http://schemas.microsoft.com/office/drawing/2014/main" id="{AC1564E9-0BC1-411E-9B1F-9D41FB93C387}"/>
              </a:ext>
            </a:extLst>
          </p:cNvPr>
          <p:cNvSpPr>
            <a:spLocks xmlns:a="http://schemas.openxmlformats.org/drawingml/2006/main" noGrp="1"/>
          </p:cNvSpPr>
          <p:nvPr/>
        </p:nvSpPr>
        <p:spPr>
          <a:xfrm xmlns:a="http://schemas.openxmlformats.org/drawingml/2006/main">
            <a:off x="8629650" y="3105150"/>
            <a:ext cx="933450" cy="81915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已占用</a:t>
            </a:r>
          </a:p>
        </p:txBody>
      </p:sp>
      <p:sp>
        <p:nvSpPr>
          <p:cNvPr id="8" name="">
            <a:extLst xmlns:a="http://schemas.openxmlformats.org/drawingml/2006/main">
              <a:ext uri="{FF2B5EF4-FFF2-40B4-BE49-F238E27FC236}">
                <a16:creationId xmlns:a16="http://schemas.microsoft.com/office/drawing/2014/main" id="{174F2DD2-409F-4B14-A101-5662BC10FF20}"/>
              </a:ext>
            </a:extLst>
          </p:cNvPr>
          <p:cNvSpPr>
            <a:spLocks xmlns:a="http://schemas.openxmlformats.org/drawingml/2006/main" noGrp="1"/>
          </p:cNvSpPr>
          <p:nvPr/>
        </p:nvSpPr>
        <p:spPr>
          <a:xfrm xmlns:a="http://schemas.openxmlformats.org/drawingml/2006/main">
            <a:off x="9620250" y="3105150"/>
            <a:ext cx="933450" cy="8191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空位</a:t>
            </a:r>
          </a:p>
        </p:txBody>
      </p:sp>
      <p:sp>
        <p:nvSpPr>
          <p:cNvPr id="9" name="">
            <a:extLst xmlns:a="http://schemas.openxmlformats.org/drawingml/2006/main">
              <a:ext uri="{FF2B5EF4-FFF2-40B4-BE49-F238E27FC236}">
                <a16:creationId xmlns:a16="http://schemas.microsoft.com/office/drawing/2014/main" id="{AFCA30A9-5122-4DBF-86EA-51312916D49A}"/>
              </a:ext>
            </a:extLst>
          </p:cNvPr>
          <p:cNvSpPr>
            <a:spLocks xmlns:a="http://schemas.openxmlformats.org/drawingml/2006/main" noGrp="1"/>
          </p:cNvSpPr>
          <p:nvPr/>
        </p:nvSpPr>
        <p:spPr>
          <a:xfrm xmlns:a="http://schemas.openxmlformats.org/drawingml/2006/main">
            <a:off x="10610850" y="3105150"/>
            <a:ext cx="933450" cy="8191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空位</a:t>
            </a:r>
          </a:p>
        </p:txBody>
      </p:sp>
      <p:sp>
        <p:nvSpPr>
          <p:cNvPr id="10" name="">
            <a:extLst xmlns:a="http://schemas.openxmlformats.org/drawingml/2006/main">
              <a:ext uri="{FF2B5EF4-FFF2-40B4-BE49-F238E27FC236}">
                <a16:creationId xmlns:a16="http://schemas.microsoft.com/office/drawing/2014/main" id="{DF4B907A-13F7-43F3-8CC3-116A3FC76568}"/>
              </a:ext>
            </a:extLst>
          </p:cNvPr>
          <p:cNvSpPr>
            <a:spLocks xmlns:a="http://schemas.openxmlformats.org/drawingml/2006/main" noGrp="1"/>
          </p:cNvSpPr>
          <p:nvPr/>
        </p:nvSpPr>
        <p:spPr>
          <a:xfrm xmlns:a="http://schemas.openxmlformats.org/drawingml/2006/main">
            <a:off x="3457575" y="2190750"/>
            <a:ext cx="37528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00" b="1">
                <a:solidFill>
                  <a:srgbClr val="078B85"/>
                </a:solidFill>
                <a:latin typeface="Heiti SC"/>
                <a:ea typeface="Heiti SC"/>
                <a:cs typeface="Heiti SC"/>
              </a:defRPr>
            </a:defPPr>
          </a:lstStyle>
          <a:p xmlns:a="http://schemas.openxmlformats.org/drawingml/2006/main">
            <a:pPr algn="l">
              <a:defRPr sz="2100" b="1">
                <a:solidFill>
                  <a:srgbClr val="078B85"/>
                </a:solidFill>
                <a:latin typeface="Heiti SC"/>
                <a:ea typeface="Heiti SC"/>
                <a:cs typeface="Heiti SC"/>
              </a:defRPr>
            </a:pPr>
            <a:r>
              <a:rPr sz="2100" b="1">
                <a:solidFill>
                  <a:srgbClr val="078B85"/>
                </a:solidFill>
                <a:latin typeface="Heiti SC"/>
                <a:ea typeface="Heiti SC"/>
                <a:cs typeface="Heiti SC"/>
              </a:rPr>
              <a:t>←  通告可用 credit</a:t>
            </a:r>
          </a:p>
        </p:txBody>
      </p:sp>
      <p:sp>
        <p:nvSpPr>
          <p:cNvPr id="11" name="">
            <a:extLst xmlns:a="http://schemas.openxmlformats.org/drawingml/2006/main">
              <a:ext uri="{FF2B5EF4-FFF2-40B4-BE49-F238E27FC236}">
                <a16:creationId xmlns:a16="http://schemas.microsoft.com/office/drawing/2014/main" id="{42530243-19C2-453D-819C-3848B912DF22}"/>
              </a:ext>
            </a:extLst>
          </p:cNvPr>
          <p:cNvSpPr>
            <a:spLocks xmlns:a="http://schemas.openxmlformats.org/drawingml/2006/main" noGrp="1"/>
          </p:cNvSpPr>
          <p:nvPr/>
        </p:nvSpPr>
        <p:spPr>
          <a:xfrm xmlns:a="http://schemas.openxmlformats.org/drawingml/2006/main">
            <a:off x="3209925" y="3314700"/>
            <a:ext cx="41814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00" b="1">
                <a:solidFill>
                  <a:srgbClr val="477CA8"/>
                </a:solidFill>
                <a:latin typeface="Heiti SC"/>
                <a:ea typeface="Heiti SC"/>
                <a:cs typeface="Heiti SC"/>
              </a:defRPr>
            </a:defPPr>
          </a:lstStyle>
          <a:p xmlns:a="http://schemas.openxmlformats.org/drawingml/2006/main">
            <a:pPr algn="l">
              <a:defRPr sz="2100" b="1">
                <a:solidFill>
                  <a:srgbClr val="477CA8"/>
                </a:solidFill>
                <a:latin typeface="Heiti SC"/>
                <a:ea typeface="Heiti SC"/>
                <a:cs typeface="Heiti SC"/>
              </a:defRPr>
            </a:pPr>
            <a:r>
              <a:rPr sz="2100" b="1">
                <a:solidFill>
                  <a:srgbClr val="477CA8"/>
                </a:solidFill>
                <a:latin typeface="Heiti SC"/>
                <a:ea typeface="Heiti SC"/>
                <a:cs typeface="Heiti SC"/>
              </a:rPr>
              <a:t>凭 credit 发送数据  →</a:t>
            </a:r>
          </a:p>
        </p:txBody>
      </p:sp>
      <p:sp>
        <p:nvSpPr>
          <p:cNvPr id="12" name="">
            <a:extLst xmlns:a="http://schemas.openxmlformats.org/drawingml/2006/main">
              <a:ext uri="{FF2B5EF4-FFF2-40B4-BE49-F238E27FC236}">
                <a16:creationId xmlns:a16="http://schemas.microsoft.com/office/drawing/2014/main" id="{1AF81602-DB40-4962-8C1B-36C66A399C11}"/>
              </a:ext>
            </a:extLst>
          </p:cNvPr>
          <p:cNvSpPr>
            <a:spLocks xmlns:a="http://schemas.openxmlformats.org/drawingml/2006/main" noGrp="1"/>
          </p:cNvSpPr>
          <p:nvPr/>
        </p:nvSpPr>
        <p:spPr>
          <a:xfrm xmlns:a="http://schemas.openxmlformats.org/drawingml/2006/main">
            <a:off x="609600" y="46672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400" b="1">
                <a:solidFill>
                  <a:srgbClr val="173B43"/>
                </a:solidFill>
                <a:latin typeface="Heiti SC"/>
                <a:ea typeface="Heiti SC"/>
                <a:cs typeface="Heiti SC"/>
              </a:defRPr>
            </a:defPPr>
          </a:lstStyle>
          <a:p xmlns:a="http://schemas.openxmlformats.org/drawingml/2006/main">
            <a:pPr algn="ctr">
              <a:defRPr sz="2400" b="1">
                <a:solidFill>
                  <a:srgbClr val="173B43"/>
                </a:solidFill>
                <a:latin typeface="Heiti SC"/>
                <a:ea typeface="Heiti SC"/>
                <a:cs typeface="Heiti SC"/>
              </a:defRPr>
            </a:pPr>
            <a:r>
              <a:rPr sz="2400" b="1">
                <a:solidFill>
                  <a:srgbClr val="173B43"/>
                </a:solidFill>
                <a:latin typeface="Heiti SC"/>
                <a:ea typeface="Heiti SC"/>
                <a:cs typeface="Heiti SC"/>
              </a:rPr>
              <a:t>2 个空位 → 只允许相应数量的数据进入</a:t>
            </a:r>
          </a:p>
        </p:txBody>
      </p:sp>
      <p:sp>
        <p:nvSpPr>
          <p:cNvPr id="13" name="">
            <a:extLst xmlns:a="http://schemas.openxmlformats.org/drawingml/2006/main">
              <a:ext uri="{FF2B5EF4-FFF2-40B4-BE49-F238E27FC236}">
                <a16:creationId xmlns:a16="http://schemas.microsoft.com/office/drawing/2014/main" id="{D3163032-FDB4-4C85-BA7F-87CD2F850D8B}"/>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credit 保护缓冲资源；完成与可见性另有规则</a:t>
            </a:r>
          </a:p>
        </p:txBody>
      </p:sp>
      <p:sp>
        <p:nvSpPr>
          <p:cNvPr id="14" name="">
            <a:extLst xmlns:a="http://schemas.openxmlformats.org/drawingml/2006/main">
              <a:ext uri="{FF2B5EF4-FFF2-40B4-BE49-F238E27FC236}">
                <a16:creationId xmlns:a16="http://schemas.microsoft.com/office/drawing/2014/main" id="{A3C6019E-3DAC-4486-995A-C304454B6ED2}"/>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5" name="">
            <a:extLst xmlns:a="http://schemas.openxmlformats.org/drawingml/2006/main">
              <a:ext uri="{FF2B5EF4-FFF2-40B4-BE49-F238E27FC236}">
                <a16:creationId xmlns:a16="http://schemas.microsoft.com/office/drawing/2014/main" id="{770BCE43-19E7-4016-A429-5BEAEFF9219C}"/>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02</a:t>
            </a:r>
          </a:p>
        </p:txBody>
      </p:sp>
    </p:spTree>
    <p:extLst>
      <p:ext uri="{BB962C8B-B14F-4D97-AF65-F5344CB8AC3E}">
        <p14:creationId xmlns:p14="http://schemas.microsoft.com/office/powerpoint/2010/main" val="1710985277"/>
      </p:ext>
    </p:extLst>
  </p:cSld>
</p:sld>
</file>

<file path=ppt/slides/slide3.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31E59B2-493E-43B0-B6C1-A0F11640C8CA}"/>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Incast：入口总量超过一个出口</a:t>
            </a:r>
          </a:p>
        </p:txBody>
      </p:sp>
      <p:sp>
        <p:nvSpPr>
          <p:cNvPr id="2" name="">
            <a:extLst xmlns:a="http://schemas.openxmlformats.org/drawingml/2006/main">
              <a:ext uri="{FF2B5EF4-FFF2-40B4-BE49-F238E27FC236}">
                <a16:creationId xmlns:a16="http://schemas.microsoft.com/office/drawing/2014/main" id="{0E68AF9A-88DC-4D58-9698-ACADC4879151}"/>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4AD92CAD-68CA-4987-A588-AA7412D94E56}"/>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逐跳流控与端到端拥塞控制的职责不同</a:t>
            </a:r>
          </a:p>
        </p:txBody>
      </p:sp>
      <p:sp>
        <p:nvSpPr>
          <p:cNvPr id="4" name="">
            <a:extLst xmlns:a="http://schemas.openxmlformats.org/drawingml/2006/main">
              <a:ext uri="{FF2B5EF4-FFF2-40B4-BE49-F238E27FC236}">
                <a16:creationId xmlns:a16="http://schemas.microsoft.com/office/drawing/2014/main" id="{21E9CBE1-0685-490B-A95B-302BD330AC8A}"/>
              </a:ext>
            </a:extLst>
          </p:cNvPr>
          <p:cNvSpPr>
            <a:spLocks xmlns:a="http://schemas.openxmlformats.org/drawingml/2006/main" noGrp="1"/>
          </p:cNvSpPr>
          <p:nvPr/>
        </p:nvSpPr>
        <p:spPr>
          <a:xfrm xmlns:a="http://schemas.openxmlformats.org/drawingml/2006/main">
            <a:off x="609600" y="2266950"/>
            <a:ext cx="1466850" cy="6286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源 1</a:t>
            </a:r>
          </a:p>
        </p:txBody>
      </p:sp>
      <p:sp>
        <p:nvSpPr>
          <p:cNvPr id="5" name="">
            <a:extLst xmlns:a="http://schemas.openxmlformats.org/drawingml/2006/main">
              <a:ext uri="{FF2B5EF4-FFF2-40B4-BE49-F238E27FC236}">
                <a16:creationId xmlns:a16="http://schemas.microsoft.com/office/drawing/2014/main" id="{06EE98A7-0528-4CE6-8F35-BC9E4897D9ED}"/>
              </a:ext>
            </a:extLst>
          </p:cNvPr>
          <p:cNvSpPr>
            <a:spLocks xmlns:a="http://schemas.openxmlformats.org/drawingml/2006/main" noGrp="1"/>
          </p:cNvSpPr>
          <p:nvPr/>
        </p:nvSpPr>
        <p:spPr>
          <a:xfrm xmlns:a="http://schemas.openxmlformats.org/drawingml/2006/main">
            <a:off x="609600" y="3314700"/>
            <a:ext cx="1466850" cy="6286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源 2</a:t>
            </a:r>
          </a:p>
        </p:txBody>
      </p:sp>
      <p:sp>
        <p:nvSpPr>
          <p:cNvPr id="6" name="">
            <a:extLst xmlns:a="http://schemas.openxmlformats.org/drawingml/2006/main">
              <a:ext uri="{FF2B5EF4-FFF2-40B4-BE49-F238E27FC236}">
                <a16:creationId xmlns:a16="http://schemas.microsoft.com/office/drawing/2014/main" id="{C36C38D3-E83A-4D43-8BA4-F16F85CC49DE}"/>
              </a:ext>
            </a:extLst>
          </p:cNvPr>
          <p:cNvSpPr>
            <a:spLocks xmlns:a="http://schemas.openxmlformats.org/drawingml/2006/main" noGrp="1"/>
          </p:cNvSpPr>
          <p:nvPr/>
        </p:nvSpPr>
        <p:spPr>
          <a:xfrm xmlns:a="http://schemas.openxmlformats.org/drawingml/2006/main">
            <a:off x="609600" y="4362450"/>
            <a:ext cx="1466850" cy="628650"/>
          </a:xfrm>
          <a:prstGeom xmlns:a="http://schemas.openxmlformats.org/drawingml/2006/main" prst="rect">
            <a:avLst/>
          </a:prstGeom>
          <a:solidFill xmlns:a="http://schemas.openxmlformats.org/drawingml/2006/main">
            <a:srgbClr val="FFFFFF"/>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源 3</a:t>
            </a:r>
          </a:p>
        </p:txBody>
      </p:sp>
      <p:sp>
        <p:nvSpPr>
          <p:cNvPr id="7" name="">
            <a:extLst xmlns:a="http://schemas.openxmlformats.org/drawingml/2006/main">
              <a:ext uri="{FF2B5EF4-FFF2-40B4-BE49-F238E27FC236}">
                <a16:creationId xmlns:a16="http://schemas.microsoft.com/office/drawing/2014/main" id="{4C0891D4-6D34-4F08-9767-1D0F51FA5C42}"/>
              </a:ext>
            </a:extLst>
          </p:cNvPr>
          <p:cNvSpPr>
            <a:spLocks xmlns:a="http://schemas.openxmlformats.org/drawingml/2006/main" noGrp="1"/>
          </p:cNvSpPr>
          <p:nvPr/>
        </p:nvSpPr>
        <p:spPr>
          <a:xfrm xmlns:a="http://schemas.openxmlformats.org/drawingml/2006/main">
            <a:off x="4305300" y="3267075"/>
            <a:ext cx="3105150" cy="733425"/>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汇聚交换节点</a:t>
            </a:r>
          </a:p>
        </p:txBody>
      </p:sp>
      <p:sp>
        <p:nvSpPr>
          <p:cNvPr id="8" name="">
            <a:extLst xmlns:a="http://schemas.openxmlformats.org/drawingml/2006/main">
              <a:ext uri="{FF2B5EF4-FFF2-40B4-BE49-F238E27FC236}">
                <a16:creationId xmlns:a16="http://schemas.microsoft.com/office/drawing/2014/main" id="{D82F297D-B62D-4D8C-99A2-955BA28D596F}"/>
              </a:ext>
            </a:extLst>
          </p:cNvPr>
          <p:cNvSpPr>
            <a:spLocks xmlns:a="http://schemas.openxmlformats.org/drawingml/2006/main" noGrp="1"/>
          </p:cNvSpPr>
          <p:nvPr/>
        </p:nvSpPr>
        <p:spPr>
          <a:xfrm xmlns:a="http://schemas.openxmlformats.org/drawingml/2006/main">
            <a:off x="9353550" y="3267075"/>
            <a:ext cx="2228850" cy="7334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目的 GPU</a:t>
            </a:r>
          </a:p>
        </p:txBody>
      </p:sp>
      <p:cxnSp>
        <p:nvCxnSpPr>
          <p:cNvPr id="9" name="">
            <a:extLst xmlns:a="http://schemas.openxmlformats.org/drawingml/2006/main">
              <a:ext uri="{FF2B5EF4-FFF2-40B4-BE49-F238E27FC236}">
                <a16:creationId xmlns:a16="http://schemas.microsoft.com/office/drawing/2014/main" id="{C940C3EC-9A0F-48C0-9174-87C5DACB7D98}"/>
              </a:ext>
            </a:extLst>
          </p:cNvPr>
          <p:cNvCxnSpPr>
            <a:stCxn xmlns:a="http://schemas.openxmlformats.org/drawingml/2006/main" id="4" idx="3"/>
            <a:endCxn xmlns:a="http://schemas.openxmlformats.org/drawingml/2006/main" id="7" idx="1"/>
          </p:cNvCxnSpPr>
          <p:nvPr/>
        </p:nvCxnSpPr>
        <p:spPr>
          <a:xfrm xmlns:a="http://schemas.openxmlformats.org/drawingml/2006/main">
            <a:off x="2076450" y="2581275"/>
            <a:ext cx="2228850" cy="1052513"/>
          </a:xfrm>
          <a:prstGeom xmlns:a="http://schemas.openxmlformats.org/drawingml/2006/main" prst="straightConnector1">
            <a:avLst/>
          </a:prstGeom>
          <a:ln xmlns:a="http://schemas.openxmlformats.org/drawingml/2006/main" w="28575">
            <a:solidFill>
              <a:srgbClr val="477CA8"/>
            </a:solidFill>
            <a:prstDash val="solid"/>
            <a:tailEnd type="triangle" w="med" len="med"/>
          </a:ln>
        </p:spPr>
      </p:cxnSp>
      <p:cxnSp>
        <p:nvCxnSpPr>
          <p:cNvPr id="10" name="">
            <a:extLst xmlns:a="http://schemas.openxmlformats.org/drawingml/2006/main">
              <a:ext uri="{FF2B5EF4-FFF2-40B4-BE49-F238E27FC236}">
                <a16:creationId xmlns:a16="http://schemas.microsoft.com/office/drawing/2014/main" id="{F71F2723-7BFB-4E7B-88A2-A551652C4E76}"/>
              </a:ext>
            </a:extLst>
          </p:cNvPr>
          <p:cNvCxnSpPr>
            <a:stCxn xmlns:a="http://schemas.openxmlformats.org/drawingml/2006/main" id="5" idx="3"/>
            <a:endCxn xmlns:a="http://schemas.openxmlformats.org/drawingml/2006/main" id="7" idx="1"/>
          </p:cNvCxnSpPr>
          <p:nvPr/>
        </p:nvCxnSpPr>
        <p:spPr>
          <a:xfrm xmlns:a="http://schemas.openxmlformats.org/drawingml/2006/main">
            <a:off x="2076450" y="3629025"/>
            <a:ext cx="2228850" cy="4763"/>
          </a:xfrm>
          <a:prstGeom xmlns:a="http://schemas.openxmlformats.org/drawingml/2006/main" prst="straightConnector1">
            <a:avLst/>
          </a:prstGeom>
          <a:ln xmlns:a="http://schemas.openxmlformats.org/drawingml/2006/main" w="28575">
            <a:solidFill>
              <a:srgbClr val="477CA8"/>
            </a:solidFill>
            <a:prstDash val="solid"/>
            <a:tailEnd type="triangle" w="med" len="med"/>
          </a:ln>
        </p:spPr>
      </p:cxnSp>
      <p:cxnSp>
        <p:nvCxnSpPr>
          <p:cNvPr id="11" name="">
            <a:extLst xmlns:a="http://schemas.openxmlformats.org/drawingml/2006/main">
              <a:ext uri="{FF2B5EF4-FFF2-40B4-BE49-F238E27FC236}">
                <a16:creationId xmlns:a16="http://schemas.microsoft.com/office/drawing/2014/main" id="{D410CBB3-1BAB-454E-89F7-60C649C99EE8}"/>
              </a:ext>
            </a:extLst>
          </p:cNvPr>
          <p:cNvCxnSpPr>
            <a:stCxn xmlns:a="http://schemas.openxmlformats.org/drawingml/2006/main" id="6" idx="3"/>
            <a:endCxn xmlns:a="http://schemas.openxmlformats.org/drawingml/2006/main" id="7" idx="1"/>
          </p:cNvCxnSpPr>
          <p:nvPr/>
        </p:nvCxnSpPr>
        <p:spPr>
          <a:xfrm xmlns:a="http://schemas.openxmlformats.org/drawingml/2006/main" flipV="1">
            <a:off x="2076450" y="3633788"/>
            <a:ext cx="2228850" cy="1042988"/>
          </a:xfrm>
          <a:prstGeom xmlns:a="http://schemas.openxmlformats.org/drawingml/2006/main" prst="straightConnector1">
            <a:avLst/>
          </a:prstGeom>
          <a:ln xmlns:a="http://schemas.openxmlformats.org/drawingml/2006/main" w="28575">
            <a:solidFill>
              <a:srgbClr val="477CA8"/>
            </a:solidFill>
            <a:prstDash val="solid"/>
            <a:tailEnd type="triangle" w="med" len="med"/>
          </a:ln>
        </p:spPr>
      </p:cxnSp>
      <p:cxnSp>
        <p:nvCxnSpPr>
          <p:cNvPr id="12" name="">
            <a:extLst xmlns:a="http://schemas.openxmlformats.org/drawingml/2006/main">
              <a:ext uri="{FF2B5EF4-FFF2-40B4-BE49-F238E27FC236}">
                <a16:creationId xmlns:a16="http://schemas.microsoft.com/office/drawing/2014/main" id="{E2A43CF2-A742-4912-AB18-36F5CC3D7BC1}"/>
              </a:ext>
            </a:extLst>
          </p:cNvPr>
          <p:cNvCxnSpPr>
            <a:stCxn xmlns:a="http://schemas.openxmlformats.org/drawingml/2006/main" id="7" idx="3"/>
            <a:endCxn xmlns:a="http://schemas.openxmlformats.org/drawingml/2006/main" id="8" idx="1"/>
          </p:cNvCxnSpPr>
          <p:nvPr/>
        </p:nvCxnSpPr>
        <p:spPr>
          <a:xfrm xmlns:a="http://schemas.openxmlformats.org/drawingml/2006/main">
            <a:off x="7410450" y="3633788"/>
            <a:ext cx="19431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13" name="">
            <a:extLst xmlns:a="http://schemas.openxmlformats.org/drawingml/2006/main">
              <a:ext uri="{FF2B5EF4-FFF2-40B4-BE49-F238E27FC236}">
                <a16:creationId xmlns:a16="http://schemas.microsoft.com/office/drawing/2014/main" id="{47DEEF9B-D8EC-47A0-89B9-2E95684940D2}"/>
              </a:ext>
            </a:extLst>
          </p:cNvPr>
          <p:cNvSpPr>
            <a:spLocks xmlns:a="http://schemas.openxmlformats.org/drawingml/2006/main" noGrp="1"/>
          </p:cNvSpPr>
          <p:nvPr/>
        </p:nvSpPr>
        <p:spPr>
          <a:xfrm xmlns:a="http://schemas.openxmlformats.org/drawingml/2006/main">
            <a:off x="3552825" y="2057400"/>
            <a:ext cx="4876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325" b="1">
                <a:solidFill>
                  <a:srgbClr val="B26B29"/>
                </a:solidFill>
                <a:latin typeface="Heiti SC"/>
                <a:ea typeface="Heiti SC"/>
                <a:cs typeface="Heiti SC"/>
              </a:defRPr>
            </a:defPPr>
          </a:lstStyle>
          <a:p xmlns:a="http://schemas.openxmlformats.org/drawingml/2006/main">
            <a:pPr algn="l">
              <a:defRPr sz="2325" b="1">
                <a:solidFill>
                  <a:srgbClr val="B26B29"/>
                </a:solidFill>
                <a:latin typeface="Heiti SC"/>
                <a:ea typeface="Heiti SC"/>
                <a:cs typeface="Heiti SC"/>
              </a:defRPr>
            </a:pPr>
            <a:r>
              <a:rPr sz="2325" b="1">
                <a:solidFill>
                  <a:srgbClr val="B26B29"/>
                </a:solidFill>
                <a:latin typeface="Heiti SC"/>
                <a:ea typeface="Heiti SC"/>
                <a:cs typeface="Heiti SC"/>
              </a:rPr>
              <a:t>输入总速率 &gt; 出口速率</a:t>
            </a:r>
          </a:p>
        </p:txBody>
      </p:sp>
      <p:sp>
        <p:nvSpPr>
          <p:cNvPr id="14" name="">
            <a:extLst xmlns:a="http://schemas.openxmlformats.org/drawingml/2006/main">
              <a:ext uri="{FF2B5EF4-FFF2-40B4-BE49-F238E27FC236}">
                <a16:creationId xmlns:a16="http://schemas.microsoft.com/office/drawing/2014/main" id="{28074A5F-BFD7-494E-BE8D-B6424D89D5C8}"/>
              </a:ext>
            </a:extLst>
          </p:cNvPr>
          <p:cNvSpPr>
            <a:spLocks xmlns:a="http://schemas.openxmlformats.org/drawingml/2006/main" noGrp="1"/>
          </p:cNvSpPr>
          <p:nvPr/>
        </p:nvSpPr>
        <p:spPr>
          <a:xfrm xmlns:a="http://schemas.openxmlformats.org/drawingml/2006/main">
            <a:off x="609600" y="5267325"/>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025" b="1">
                <a:solidFill>
                  <a:srgbClr val="078B85"/>
                </a:solidFill>
                <a:latin typeface="Heiti SC"/>
                <a:ea typeface="Heiti SC"/>
                <a:cs typeface="Heiti SC"/>
              </a:defRPr>
            </a:defPPr>
          </a:lstStyle>
          <a:p xmlns:a="http://schemas.openxmlformats.org/drawingml/2006/main">
            <a:pPr algn="ctr">
              <a:defRPr sz="2025" b="1">
                <a:solidFill>
                  <a:srgbClr val="078B85"/>
                </a:solidFill>
                <a:latin typeface="Heiti SC"/>
                <a:ea typeface="Heiti SC"/>
                <a:cs typeface="Heiti SC"/>
              </a:defRPr>
            </a:pPr>
            <a:r>
              <a:rPr sz="2025" b="1">
                <a:solidFill>
                  <a:srgbClr val="078B85"/>
                </a:solidFill>
                <a:latin typeface="Heiti SC"/>
                <a:ea typeface="Heiti SC"/>
                <a:cs typeface="Heiti SC"/>
              </a:rPr>
              <a:t>逐跳信用防溢出；端到端控制调节源端注入</a:t>
            </a:r>
          </a:p>
        </p:txBody>
      </p:sp>
      <p:sp>
        <p:nvSpPr>
          <p:cNvPr id="15" name="">
            <a:extLst xmlns:a="http://schemas.openxmlformats.org/drawingml/2006/main">
              <a:ext uri="{FF2B5EF4-FFF2-40B4-BE49-F238E27FC236}">
                <a16:creationId xmlns:a16="http://schemas.microsoft.com/office/drawing/2014/main" id="{44078283-A6FD-46C5-AF32-B6A42703361E}"/>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调速、背压和死锁处理不能互相替代</a:t>
            </a:r>
          </a:p>
        </p:txBody>
      </p:sp>
      <p:sp>
        <p:nvSpPr>
          <p:cNvPr id="16" name="">
            <a:extLst xmlns:a="http://schemas.openxmlformats.org/drawingml/2006/main">
              <a:ext uri="{FF2B5EF4-FFF2-40B4-BE49-F238E27FC236}">
                <a16:creationId xmlns:a16="http://schemas.microsoft.com/office/drawing/2014/main" id="{0068B987-3BE7-440D-9CED-92BDE0740777}"/>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7" name="">
            <a:extLst xmlns:a="http://schemas.openxmlformats.org/drawingml/2006/main">
              <a:ext uri="{FF2B5EF4-FFF2-40B4-BE49-F238E27FC236}">
                <a16:creationId xmlns:a16="http://schemas.microsoft.com/office/drawing/2014/main" id="{13EF8C14-240C-4B63-BE06-D7B12A2CB71B}"/>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03</a:t>
            </a:r>
          </a:p>
        </p:txBody>
      </p:sp>
    </p:spTree>
    <p:extLst>
      <p:ext uri="{BB962C8B-B14F-4D97-AF65-F5344CB8AC3E}">
        <p14:creationId xmlns:p14="http://schemas.microsoft.com/office/powerpoint/2010/main" val="2059370036"/>
      </p:ext>
    </p:extLst>
  </p:cSld>
</p:sld>
</file>

<file path=ppt/slides/slide4.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12DDF2EA-FE3F-4369-A4EC-D96EF3C952AE}"/>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PFC 暂停一个类别，不是一条 flow</a:t>
            </a:r>
          </a:p>
        </p:txBody>
      </p:sp>
      <p:sp>
        <p:nvSpPr>
          <p:cNvPr id="2" name="">
            <a:extLst xmlns:a="http://schemas.openxmlformats.org/drawingml/2006/main">
              <a:ext uri="{FF2B5EF4-FFF2-40B4-BE49-F238E27FC236}">
                <a16:creationId xmlns:a16="http://schemas.microsoft.com/office/drawing/2014/main" id="{34A5E2E8-424B-4163-B9A8-60884B9C00F3}"/>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1C539EFA-9AA0-46DF-A6E3-DE241AE511AA}"/>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最多 8 个 priority；同类可以承载大量流</a:t>
            </a:r>
          </a:p>
        </p:txBody>
      </p:sp>
      <p:sp>
        <p:nvSpPr>
          <p:cNvPr id="4" name="">
            <a:extLst xmlns:a="http://schemas.openxmlformats.org/drawingml/2006/main">
              <a:ext uri="{FF2B5EF4-FFF2-40B4-BE49-F238E27FC236}">
                <a16:creationId xmlns:a16="http://schemas.microsoft.com/office/drawing/2014/main" id="{B9989D78-52E7-404D-8F79-09214B0B73BD}"/>
              </a:ext>
            </a:extLst>
          </p:cNvPr>
          <p:cNvSpPr>
            <a:spLocks xmlns:a="http://schemas.openxmlformats.org/drawingml/2006/main" noGrp="1"/>
          </p:cNvSpPr>
          <p:nvPr/>
        </p:nvSpPr>
        <p:spPr>
          <a:xfrm xmlns:a="http://schemas.openxmlformats.org/drawingml/2006/main">
            <a:off x="6096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P0</a:t>
            </a:r>
          </a:p>
        </p:txBody>
      </p:sp>
      <p:sp>
        <p:nvSpPr>
          <p:cNvPr id="5" name="">
            <a:extLst xmlns:a="http://schemas.openxmlformats.org/drawingml/2006/main">
              <a:ext uri="{FF2B5EF4-FFF2-40B4-BE49-F238E27FC236}">
                <a16:creationId xmlns:a16="http://schemas.microsoft.com/office/drawing/2014/main" id="{4DB4F348-275E-42C2-8BC5-FBC3EDA3F040}"/>
              </a:ext>
            </a:extLst>
          </p:cNvPr>
          <p:cNvSpPr>
            <a:spLocks xmlns:a="http://schemas.openxmlformats.org/drawingml/2006/main" noGrp="1"/>
          </p:cNvSpPr>
          <p:nvPr/>
        </p:nvSpPr>
        <p:spPr>
          <a:xfrm xmlns:a="http://schemas.openxmlformats.org/drawingml/2006/main">
            <a:off x="19812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P1</a:t>
            </a:r>
          </a:p>
        </p:txBody>
      </p:sp>
      <p:sp>
        <p:nvSpPr>
          <p:cNvPr id="6" name="">
            <a:extLst xmlns:a="http://schemas.openxmlformats.org/drawingml/2006/main">
              <a:ext uri="{FF2B5EF4-FFF2-40B4-BE49-F238E27FC236}">
                <a16:creationId xmlns:a16="http://schemas.microsoft.com/office/drawing/2014/main" id="{632AB1C4-5506-47D9-939D-FF7AF2E4AFCA}"/>
              </a:ext>
            </a:extLst>
          </p:cNvPr>
          <p:cNvSpPr>
            <a:spLocks xmlns:a="http://schemas.openxmlformats.org/drawingml/2006/main" noGrp="1"/>
          </p:cNvSpPr>
          <p:nvPr/>
        </p:nvSpPr>
        <p:spPr>
          <a:xfrm xmlns:a="http://schemas.openxmlformats.org/drawingml/2006/main">
            <a:off x="33528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P2</a:t>
            </a:r>
          </a:p>
        </p:txBody>
      </p:sp>
      <p:sp>
        <p:nvSpPr>
          <p:cNvPr id="7" name="">
            <a:extLst xmlns:a="http://schemas.openxmlformats.org/drawingml/2006/main">
              <a:ext uri="{FF2B5EF4-FFF2-40B4-BE49-F238E27FC236}">
                <a16:creationId xmlns:a16="http://schemas.microsoft.com/office/drawing/2014/main" id="{153CC189-192C-4A1B-AF95-C22FCAD60CF4}"/>
              </a:ext>
            </a:extLst>
          </p:cNvPr>
          <p:cNvSpPr>
            <a:spLocks xmlns:a="http://schemas.openxmlformats.org/drawingml/2006/main" noGrp="1"/>
          </p:cNvSpPr>
          <p:nvPr/>
        </p:nvSpPr>
        <p:spPr>
          <a:xfrm xmlns:a="http://schemas.openxmlformats.org/drawingml/2006/main">
            <a:off x="4724400" y="2190750"/>
            <a:ext cx="1257300" cy="72390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P3</a:t>
            </a:r>
          </a:p>
        </p:txBody>
      </p:sp>
      <p:sp>
        <p:nvSpPr>
          <p:cNvPr id="8" name="">
            <a:extLst xmlns:a="http://schemas.openxmlformats.org/drawingml/2006/main">
              <a:ext uri="{FF2B5EF4-FFF2-40B4-BE49-F238E27FC236}">
                <a16:creationId xmlns:a16="http://schemas.microsoft.com/office/drawing/2014/main" id="{7813B93C-9497-49EC-AE41-175A67BF7E91}"/>
              </a:ext>
            </a:extLst>
          </p:cNvPr>
          <p:cNvSpPr>
            <a:spLocks xmlns:a="http://schemas.openxmlformats.org/drawingml/2006/main" noGrp="1"/>
          </p:cNvSpPr>
          <p:nvPr/>
        </p:nvSpPr>
        <p:spPr>
          <a:xfrm xmlns:a="http://schemas.openxmlformats.org/drawingml/2006/main">
            <a:off x="60960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P4</a:t>
            </a:r>
          </a:p>
        </p:txBody>
      </p:sp>
      <p:sp>
        <p:nvSpPr>
          <p:cNvPr id="9" name="">
            <a:extLst xmlns:a="http://schemas.openxmlformats.org/drawingml/2006/main">
              <a:ext uri="{FF2B5EF4-FFF2-40B4-BE49-F238E27FC236}">
                <a16:creationId xmlns:a16="http://schemas.microsoft.com/office/drawing/2014/main" id="{95FFD4CB-3EC9-4857-8D02-AF549B27523F}"/>
              </a:ext>
            </a:extLst>
          </p:cNvPr>
          <p:cNvSpPr>
            <a:spLocks xmlns:a="http://schemas.openxmlformats.org/drawingml/2006/main" noGrp="1"/>
          </p:cNvSpPr>
          <p:nvPr/>
        </p:nvSpPr>
        <p:spPr>
          <a:xfrm xmlns:a="http://schemas.openxmlformats.org/drawingml/2006/main">
            <a:off x="74676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P5</a:t>
            </a:r>
          </a:p>
        </p:txBody>
      </p:sp>
      <p:sp>
        <p:nvSpPr>
          <p:cNvPr id="10" name="">
            <a:extLst xmlns:a="http://schemas.openxmlformats.org/drawingml/2006/main">
              <a:ext uri="{FF2B5EF4-FFF2-40B4-BE49-F238E27FC236}">
                <a16:creationId xmlns:a16="http://schemas.microsoft.com/office/drawing/2014/main" id="{474A2E13-24F6-468A-AD7D-2B2852E708B7}"/>
              </a:ext>
            </a:extLst>
          </p:cNvPr>
          <p:cNvSpPr>
            <a:spLocks xmlns:a="http://schemas.openxmlformats.org/drawingml/2006/main" noGrp="1"/>
          </p:cNvSpPr>
          <p:nvPr/>
        </p:nvSpPr>
        <p:spPr>
          <a:xfrm xmlns:a="http://schemas.openxmlformats.org/drawingml/2006/main">
            <a:off x="88392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P6</a:t>
            </a:r>
          </a:p>
        </p:txBody>
      </p:sp>
      <p:sp>
        <p:nvSpPr>
          <p:cNvPr id="11" name="">
            <a:extLst xmlns:a="http://schemas.openxmlformats.org/drawingml/2006/main">
              <a:ext uri="{FF2B5EF4-FFF2-40B4-BE49-F238E27FC236}">
                <a16:creationId xmlns:a16="http://schemas.microsoft.com/office/drawing/2014/main" id="{C91083E9-EFDA-4BB1-BFAF-3603C123A78C}"/>
              </a:ext>
            </a:extLst>
          </p:cNvPr>
          <p:cNvSpPr>
            <a:spLocks xmlns:a="http://schemas.openxmlformats.org/drawingml/2006/main" noGrp="1"/>
          </p:cNvSpPr>
          <p:nvPr/>
        </p:nvSpPr>
        <p:spPr>
          <a:xfrm xmlns:a="http://schemas.openxmlformats.org/drawingml/2006/main">
            <a:off x="10210800" y="2190750"/>
            <a:ext cx="12573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P7</a:t>
            </a:r>
          </a:p>
        </p:txBody>
      </p:sp>
      <p:sp>
        <p:nvSpPr>
          <p:cNvPr id="12" name="">
            <a:extLst xmlns:a="http://schemas.openxmlformats.org/drawingml/2006/main">
              <a:ext uri="{FF2B5EF4-FFF2-40B4-BE49-F238E27FC236}">
                <a16:creationId xmlns:a16="http://schemas.microsoft.com/office/drawing/2014/main" id="{E291E431-03E2-4673-9A75-7713D0AD7220}"/>
              </a:ext>
            </a:extLst>
          </p:cNvPr>
          <p:cNvSpPr>
            <a:spLocks xmlns:a="http://schemas.openxmlformats.org/drawingml/2006/main" noGrp="1"/>
          </p:cNvSpPr>
          <p:nvPr/>
        </p:nvSpPr>
        <p:spPr>
          <a:xfrm xmlns:a="http://schemas.openxmlformats.org/drawingml/2006/main">
            <a:off x="609600" y="3419475"/>
            <a:ext cx="23717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B26B29"/>
                </a:solidFill>
                <a:latin typeface="Heiti SC"/>
                <a:ea typeface="Heiti SC"/>
                <a:cs typeface="Heiti SC"/>
              </a:defRPr>
            </a:defPPr>
          </a:lstStyle>
          <a:p xmlns:a="http://schemas.openxmlformats.org/drawingml/2006/main">
            <a:pPr algn="l">
              <a:defRPr sz="2700" b="1">
                <a:solidFill>
                  <a:srgbClr val="B26B29"/>
                </a:solidFill>
                <a:latin typeface="Heiti SC"/>
                <a:ea typeface="Heiti SC"/>
                <a:cs typeface="Heiti SC"/>
              </a:defRPr>
            </a:pPr>
            <a:r>
              <a:rPr sz="2700" b="1">
                <a:solidFill>
                  <a:srgbClr val="B26B29"/>
                </a:solidFill>
                <a:latin typeface="Heiti SC"/>
                <a:ea typeface="Heiti SC"/>
                <a:cs typeface="Heiti SC"/>
              </a:rPr>
              <a:t>P3 暂停</a:t>
            </a:r>
          </a:p>
        </p:txBody>
      </p:sp>
      <p:sp>
        <p:nvSpPr>
          <p:cNvPr id="13" name="">
            <a:extLst xmlns:a="http://schemas.openxmlformats.org/drawingml/2006/main">
              <a:ext uri="{FF2B5EF4-FFF2-40B4-BE49-F238E27FC236}">
                <a16:creationId xmlns:a16="http://schemas.microsoft.com/office/drawing/2014/main" id="{4ED46D96-36E3-4A1A-84ED-39DB78B016A2}"/>
              </a:ext>
            </a:extLst>
          </p:cNvPr>
          <p:cNvSpPr>
            <a:spLocks xmlns:a="http://schemas.openxmlformats.org/drawingml/2006/main" noGrp="1"/>
          </p:cNvSpPr>
          <p:nvPr/>
        </p:nvSpPr>
        <p:spPr>
          <a:xfrm xmlns:a="http://schemas.openxmlformats.org/drawingml/2006/main">
            <a:off x="3362325" y="3409950"/>
            <a:ext cx="82200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250" b="1">
                <a:solidFill>
                  <a:srgbClr val="173B43"/>
                </a:solidFill>
                <a:latin typeface="Heiti SC"/>
                <a:ea typeface="Heiti SC"/>
                <a:cs typeface="Heiti SC"/>
              </a:defRPr>
            </a:defPPr>
          </a:lstStyle>
          <a:p xmlns:a="http://schemas.openxmlformats.org/drawingml/2006/main">
            <a:pPr algn="l">
              <a:defRPr sz="2250" b="1">
                <a:solidFill>
                  <a:srgbClr val="173B43"/>
                </a:solidFill>
                <a:latin typeface="Heiti SC"/>
                <a:ea typeface="Heiti SC"/>
                <a:cs typeface="Heiti SC"/>
              </a:defRPr>
            </a:pPr>
            <a:r>
              <a:rPr sz="2250" b="1">
                <a:solidFill>
                  <a:srgbClr val="173B43"/>
                </a:solidFill>
                <a:latin typeface="Heiti SC"/>
                <a:ea typeface="Heiti SC"/>
                <a:cs typeface="Heiti SC"/>
              </a:rPr>
              <a:t>同属 P3 的多个 flow 一起受影响</a:t>
            </a:r>
          </a:p>
        </p:txBody>
      </p:sp>
      <p:sp>
        <p:nvSpPr>
          <p:cNvPr id="14" name="">
            <a:extLst xmlns:a="http://schemas.openxmlformats.org/drawingml/2006/main">
              <a:ext uri="{FF2B5EF4-FFF2-40B4-BE49-F238E27FC236}">
                <a16:creationId xmlns:a16="http://schemas.microsoft.com/office/drawing/2014/main" id="{0D006D25-89CD-403B-A3D4-CE5398F5D8D6}"/>
              </a:ext>
            </a:extLst>
          </p:cNvPr>
          <p:cNvSpPr>
            <a:spLocks xmlns:a="http://schemas.openxmlformats.org/drawingml/2006/main" noGrp="1"/>
          </p:cNvSpPr>
          <p:nvPr/>
        </p:nvSpPr>
        <p:spPr>
          <a:xfrm xmlns:a="http://schemas.openxmlformats.org/drawingml/2006/main">
            <a:off x="3371850" y="4533900"/>
            <a:ext cx="1457325" cy="6572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flow 1</a:t>
            </a:r>
          </a:p>
        </p:txBody>
      </p:sp>
      <p:sp>
        <p:nvSpPr>
          <p:cNvPr id="15" name="">
            <a:extLst xmlns:a="http://schemas.openxmlformats.org/drawingml/2006/main">
              <a:ext uri="{FF2B5EF4-FFF2-40B4-BE49-F238E27FC236}">
                <a16:creationId xmlns:a16="http://schemas.microsoft.com/office/drawing/2014/main" id="{06460590-598C-4E2B-AB71-092E974DD211}"/>
              </a:ext>
            </a:extLst>
          </p:cNvPr>
          <p:cNvSpPr>
            <a:spLocks xmlns:a="http://schemas.openxmlformats.org/drawingml/2006/main" noGrp="1"/>
          </p:cNvSpPr>
          <p:nvPr/>
        </p:nvSpPr>
        <p:spPr>
          <a:xfrm xmlns:a="http://schemas.openxmlformats.org/drawingml/2006/main">
            <a:off x="5019675" y="4533900"/>
            <a:ext cx="1457325" cy="6572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flow 2</a:t>
            </a:r>
          </a:p>
        </p:txBody>
      </p:sp>
      <p:sp>
        <p:nvSpPr>
          <p:cNvPr id="16" name="">
            <a:extLst xmlns:a="http://schemas.openxmlformats.org/drawingml/2006/main">
              <a:ext uri="{FF2B5EF4-FFF2-40B4-BE49-F238E27FC236}">
                <a16:creationId xmlns:a16="http://schemas.microsoft.com/office/drawing/2014/main" id="{D19BF932-4B31-488C-B9EF-81930CDC50E7}"/>
              </a:ext>
            </a:extLst>
          </p:cNvPr>
          <p:cNvSpPr>
            <a:spLocks xmlns:a="http://schemas.openxmlformats.org/drawingml/2006/main" noGrp="1"/>
          </p:cNvSpPr>
          <p:nvPr/>
        </p:nvSpPr>
        <p:spPr>
          <a:xfrm xmlns:a="http://schemas.openxmlformats.org/drawingml/2006/main">
            <a:off x="6667500" y="4533900"/>
            <a:ext cx="1457325" cy="6572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flow 3</a:t>
            </a:r>
          </a:p>
        </p:txBody>
      </p:sp>
      <p:sp>
        <p:nvSpPr>
          <p:cNvPr id="17" name="">
            <a:extLst xmlns:a="http://schemas.openxmlformats.org/drawingml/2006/main">
              <a:ext uri="{FF2B5EF4-FFF2-40B4-BE49-F238E27FC236}">
                <a16:creationId xmlns:a16="http://schemas.microsoft.com/office/drawing/2014/main" id="{82047B52-962C-4F20-8E15-61579C2403C6}"/>
              </a:ext>
            </a:extLst>
          </p:cNvPr>
          <p:cNvSpPr>
            <a:spLocks xmlns:a="http://schemas.openxmlformats.org/drawingml/2006/main" noGrp="1"/>
          </p:cNvSpPr>
          <p:nvPr/>
        </p:nvSpPr>
        <p:spPr>
          <a:xfrm xmlns:a="http://schemas.openxmlformats.org/drawingml/2006/main">
            <a:off x="8315325" y="4533900"/>
            <a:ext cx="1457325" cy="6572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flow 4</a:t>
            </a:r>
          </a:p>
        </p:txBody>
      </p:sp>
      <p:sp>
        <p:nvSpPr>
          <p:cNvPr id="18" name="">
            <a:extLst xmlns:a="http://schemas.openxmlformats.org/drawingml/2006/main">
              <a:ext uri="{FF2B5EF4-FFF2-40B4-BE49-F238E27FC236}">
                <a16:creationId xmlns:a16="http://schemas.microsoft.com/office/drawing/2014/main" id="{ABE1CC8F-15A1-4699-963B-BEA2B5FFEC36}"/>
              </a:ext>
            </a:extLst>
          </p:cNvPr>
          <p:cNvSpPr>
            <a:spLocks xmlns:a="http://schemas.openxmlformats.org/drawingml/2006/main" noGrp="1"/>
          </p:cNvSpPr>
          <p:nvPr/>
        </p:nvSpPr>
        <p:spPr>
          <a:xfrm xmlns:a="http://schemas.openxmlformats.org/drawingml/2006/main">
            <a:off x="9963150" y="4533900"/>
            <a:ext cx="1457325" cy="657225"/>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1800" b="1">
                <a:solidFill>
                  <a:srgbClr val="173B43"/>
                </a:solidFill>
                <a:latin typeface="Heiti SC"/>
                <a:ea typeface="Heiti SC"/>
                <a:cs typeface="Heiti SC"/>
              </a:defRPr>
            </a:defPPr>
          </a:lstStyle>
          <a:p xmlns:a="http://schemas.openxmlformats.org/drawingml/2006/main">
            <a:pPr algn="ctr">
              <a:defRPr sz="1800" b="1">
                <a:solidFill>
                  <a:srgbClr val="173B43"/>
                </a:solidFill>
                <a:latin typeface="Heiti SC"/>
                <a:ea typeface="Heiti SC"/>
                <a:cs typeface="Heiti SC"/>
              </a:defRPr>
            </a:pPr>
            <a:r>
              <a:rPr sz="1800" b="1">
                <a:solidFill>
                  <a:srgbClr val="173B43"/>
                </a:solidFill>
                <a:latin typeface="Heiti SC"/>
                <a:ea typeface="Heiti SC"/>
                <a:cs typeface="Heiti SC"/>
              </a:rPr>
              <a:t>flow 5</a:t>
            </a:r>
          </a:p>
        </p:txBody>
      </p:sp>
      <p:sp>
        <p:nvSpPr>
          <p:cNvPr id="19" name="">
            <a:extLst xmlns:a="http://schemas.openxmlformats.org/drawingml/2006/main">
              <a:ext uri="{FF2B5EF4-FFF2-40B4-BE49-F238E27FC236}">
                <a16:creationId xmlns:a16="http://schemas.microsoft.com/office/drawing/2014/main" id="{C86C1D0A-7159-487D-811A-419160FCE9CE}"/>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同一 priority 的其他 flow 也可能被暂停</a:t>
            </a:r>
          </a:p>
        </p:txBody>
      </p:sp>
      <p:sp>
        <p:nvSpPr>
          <p:cNvPr id="20" name="">
            <a:extLst xmlns:a="http://schemas.openxmlformats.org/drawingml/2006/main">
              <a:ext uri="{FF2B5EF4-FFF2-40B4-BE49-F238E27FC236}">
                <a16:creationId xmlns:a16="http://schemas.microsoft.com/office/drawing/2014/main" id="{93AD30AB-38C5-48C5-9393-0981C202C46D}"/>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21" name="">
            <a:extLst xmlns:a="http://schemas.openxmlformats.org/drawingml/2006/main">
              <a:ext uri="{FF2B5EF4-FFF2-40B4-BE49-F238E27FC236}">
                <a16:creationId xmlns:a16="http://schemas.microsoft.com/office/drawing/2014/main" id="{539E7554-DB69-4ED9-BC39-1A90B554E59E}"/>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04</a:t>
            </a:r>
          </a:p>
        </p:txBody>
      </p:sp>
    </p:spTree>
    <p:extLst>
      <p:ext uri="{BB962C8B-B14F-4D97-AF65-F5344CB8AC3E}">
        <p14:creationId xmlns:p14="http://schemas.microsoft.com/office/powerpoint/2010/main" val="579602299"/>
      </p:ext>
    </p:extLst>
  </p:cSld>
</p:sld>
</file>

<file path=ppt/slides/slide5.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ADC9FE7-FF7E-4A6A-9B95-771521D21EC0}"/>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RDMA：队列、权限与内存分开</a:t>
            </a:r>
          </a:p>
        </p:txBody>
      </p:sp>
      <p:sp>
        <p:nvSpPr>
          <p:cNvPr id="2" name="">
            <a:extLst xmlns:a="http://schemas.openxmlformats.org/drawingml/2006/main">
              <a:ext uri="{FF2B5EF4-FFF2-40B4-BE49-F238E27FC236}">
                <a16:creationId xmlns:a16="http://schemas.microsoft.com/office/drawing/2014/main" id="{41A75A74-E13F-4D26-A928-9D97A238716D}"/>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2E2AF3A9-BD7B-439A-BD47-4414344F7CFC}"/>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可靠传输可以建立在会丢包的底层之上</a:t>
            </a:r>
          </a:p>
        </p:txBody>
      </p:sp>
      <p:graphicFrame>
        <p:nvGraphicFramePr>
          <p:cNvPr id="4" name="">
            <a:extLst xmlns:a="http://schemas.openxmlformats.org/drawingml/2006/main">
              <a:ext uri="{FF2B5EF4-FFF2-40B4-BE49-F238E27FC236}">
                <a16:creationId xmlns:a16="http://schemas.microsoft.com/office/drawing/2014/main" id="{A3598AE1-CF1F-4206-BA41-87E731EC29F3}"/>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对象 / 机制</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职责</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不要误解为</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QP / 工作请求</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通信队列、状态与待执行操作</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每个远端 buffer 固定对应一个 QP</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MR / key</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注册内存范围及访问权限</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全网所有裸指针的通用列表</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传输恢复</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发现缺失、重传或报告失败</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每一跳永远不能丢包</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拥塞控制</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调节注入、缓解持续积压</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只要可靠就自动不会拥塞</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06E98667-D1EB-4CED-88B5-5F8D71C0609C}"/>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QP 是通信对象；MR 是内存与权限对象</a:t>
            </a:r>
          </a:p>
        </p:txBody>
      </p:sp>
      <p:sp>
        <p:nvSpPr>
          <p:cNvPr id="6" name="">
            <a:extLst xmlns:a="http://schemas.openxmlformats.org/drawingml/2006/main">
              <a:ext uri="{FF2B5EF4-FFF2-40B4-BE49-F238E27FC236}">
                <a16:creationId xmlns:a16="http://schemas.microsoft.com/office/drawing/2014/main" id="{A2790427-370E-479E-A7BF-74E681E82FA0}"/>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7" name="">
            <a:extLst xmlns:a="http://schemas.openxmlformats.org/drawingml/2006/main">
              <a:ext uri="{FF2B5EF4-FFF2-40B4-BE49-F238E27FC236}">
                <a16:creationId xmlns:a16="http://schemas.microsoft.com/office/drawing/2014/main" id="{0917A31F-341A-49A4-B219-1EFF3243FD1C}"/>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05</a:t>
            </a:r>
          </a:p>
        </p:txBody>
      </p:sp>
    </p:spTree>
    <p:extLst>
      <p:ext uri="{BB962C8B-B14F-4D97-AF65-F5344CB8AC3E}">
        <p14:creationId xmlns:p14="http://schemas.microsoft.com/office/powerpoint/2010/main" val="2132622413"/>
      </p:ext>
    </p:extLst>
  </p:cSld>
</p:sld>
</file>

<file path=ppt/slides/slide6.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3ACAA09-6B29-4AD9-AC15-3F046B4EEB69}"/>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乱序到达，不应变成过早完成</a:t>
            </a:r>
          </a:p>
        </p:txBody>
      </p:sp>
      <p:sp>
        <p:nvSpPr>
          <p:cNvPr id="2" name="">
            <a:extLst xmlns:a="http://schemas.openxmlformats.org/drawingml/2006/main">
              <a:ext uri="{FF2B5EF4-FFF2-40B4-BE49-F238E27FC236}">
                <a16:creationId xmlns:a16="http://schemas.microsoft.com/office/drawing/2014/main" id="{276D6A4B-9815-4568-BDB8-6BBDFCBA91FD}"/>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A57DCDB6-22EC-4DA4-8FCE-ABCB8F2264D1}"/>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数据 placement 与消息 delivery / completion 分开</a:t>
            </a:r>
          </a:p>
        </p:txBody>
      </p:sp>
      <p:sp>
        <p:nvSpPr>
          <p:cNvPr id="4" name="">
            <a:extLst xmlns:a="http://schemas.openxmlformats.org/drawingml/2006/main">
              <a:ext uri="{FF2B5EF4-FFF2-40B4-BE49-F238E27FC236}">
                <a16:creationId xmlns:a16="http://schemas.microsoft.com/office/drawing/2014/main" id="{E6510165-1D2B-474F-B805-5D5B5F039682}"/>
              </a:ext>
            </a:extLst>
          </p:cNvPr>
          <p:cNvSpPr>
            <a:spLocks xmlns:a="http://schemas.openxmlformats.org/drawingml/2006/main" noGrp="1"/>
          </p:cNvSpPr>
          <p:nvPr/>
        </p:nvSpPr>
        <p:spPr>
          <a:xfrm xmlns:a="http://schemas.openxmlformats.org/drawingml/2006/main">
            <a:off x="609600" y="2057400"/>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75" b="1">
                <a:solidFill>
                  <a:srgbClr val="173B43"/>
                </a:solidFill>
                <a:latin typeface="Heiti SC"/>
                <a:ea typeface="Heiti SC"/>
                <a:cs typeface="Heiti SC"/>
              </a:defRPr>
            </a:defPPr>
          </a:lstStyle>
          <a:p xmlns:a="http://schemas.openxmlformats.org/drawingml/2006/main">
            <a:pPr algn="l">
              <a:defRPr sz="2175" b="1">
                <a:solidFill>
                  <a:srgbClr val="173B43"/>
                </a:solidFill>
                <a:latin typeface="Heiti SC"/>
                <a:ea typeface="Heiti SC"/>
                <a:cs typeface="Heiti SC"/>
              </a:defRPr>
            </a:pPr>
            <a:r>
              <a:rPr sz="2175" b="1">
                <a:solidFill>
                  <a:srgbClr val="173B43"/>
                </a:solidFill>
                <a:latin typeface="Heiti SC"/>
                <a:ea typeface="Heiti SC"/>
                <a:cs typeface="Heiti SC"/>
              </a:rPr>
              <a:t>到达顺序</a:t>
            </a:r>
          </a:p>
        </p:txBody>
      </p:sp>
      <p:sp>
        <p:nvSpPr>
          <p:cNvPr id="5" name="">
            <a:extLst xmlns:a="http://schemas.openxmlformats.org/drawingml/2006/main">
              <a:ext uri="{FF2B5EF4-FFF2-40B4-BE49-F238E27FC236}">
                <a16:creationId xmlns:a16="http://schemas.microsoft.com/office/drawing/2014/main" id="{2776ADA7-F6A9-41C5-B05F-3A390D2C3BEB}"/>
              </a:ext>
            </a:extLst>
          </p:cNvPr>
          <p:cNvSpPr>
            <a:spLocks xmlns:a="http://schemas.openxmlformats.org/drawingml/2006/main" noGrp="1"/>
          </p:cNvSpPr>
          <p:nvPr/>
        </p:nvSpPr>
        <p:spPr>
          <a:xfrm xmlns:a="http://schemas.openxmlformats.org/drawingml/2006/main">
            <a:off x="3333750" y="1952625"/>
            <a:ext cx="1447800" cy="6858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1</a:t>
            </a:r>
          </a:p>
        </p:txBody>
      </p:sp>
      <p:sp>
        <p:nvSpPr>
          <p:cNvPr id="6" name="">
            <a:extLst xmlns:a="http://schemas.openxmlformats.org/drawingml/2006/main">
              <a:ext uri="{FF2B5EF4-FFF2-40B4-BE49-F238E27FC236}">
                <a16:creationId xmlns:a16="http://schemas.microsoft.com/office/drawing/2014/main" id="{C46271E0-126F-4ACA-B2C5-1A90B3FCC88C}"/>
              </a:ext>
            </a:extLst>
          </p:cNvPr>
          <p:cNvSpPr>
            <a:spLocks xmlns:a="http://schemas.openxmlformats.org/drawingml/2006/main" noGrp="1"/>
          </p:cNvSpPr>
          <p:nvPr/>
        </p:nvSpPr>
        <p:spPr>
          <a:xfrm xmlns:a="http://schemas.openxmlformats.org/drawingml/2006/main">
            <a:off x="4981575" y="1952625"/>
            <a:ext cx="1447800" cy="685800"/>
          </a:xfrm>
          <a:prstGeom xmlns:a="http://schemas.openxmlformats.org/drawingml/2006/main" prst="rect">
            <a:avLst/>
          </a:prstGeom>
          <a:solidFill xmlns:a="http://schemas.openxmlformats.org/drawingml/2006/main">
            <a:srgbClr val="F4E6D5"/>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done</a:t>
            </a:r>
          </a:p>
        </p:txBody>
      </p:sp>
      <p:sp>
        <p:nvSpPr>
          <p:cNvPr id="7" name="">
            <a:extLst xmlns:a="http://schemas.openxmlformats.org/drawingml/2006/main">
              <a:ext uri="{FF2B5EF4-FFF2-40B4-BE49-F238E27FC236}">
                <a16:creationId xmlns:a16="http://schemas.microsoft.com/office/drawing/2014/main" id="{1879C9C0-195E-46D6-8FD6-3C350D33BF97}"/>
              </a:ext>
            </a:extLst>
          </p:cNvPr>
          <p:cNvSpPr>
            <a:spLocks xmlns:a="http://schemas.openxmlformats.org/drawingml/2006/main" noGrp="1"/>
          </p:cNvSpPr>
          <p:nvPr/>
        </p:nvSpPr>
        <p:spPr>
          <a:xfrm xmlns:a="http://schemas.openxmlformats.org/drawingml/2006/main">
            <a:off x="6629400" y="1952625"/>
            <a:ext cx="1447800" cy="6858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3</a:t>
            </a:r>
          </a:p>
        </p:txBody>
      </p:sp>
      <p:sp>
        <p:nvSpPr>
          <p:cNvPr id="8" name="">
            <a:extLst xmlns:a="http://schemas.openxmlformats.org/drawingml/2006/main">
              <a:ext uri="{FF2B5EF4-FFF2-40B4-BE49-F238E27FC236}">
                <a16:creationId xmlns:a16="http://schemas.microsoft.com/office/drawing/2014/main" id="{8373D762-FA26-4230-893E-7561FF8A519C}"/>
              </a:ext>
            </a:extLst>
          </p:cNvPr>
          <p:cNvSpPr>
            <a:spLocks xmlns:a="http://schemas.openxmlformats.org/drawingml/2006/main" noGrp="1"/>
          </p:cNvSpPr>
          <p:nvPr/>
        </p:nvSpPr>
        <p:spPr>
          <a:xfrm xmlns:a="http://schemas.openxmlformats.org/drawingml/2006/main">
            <a:off x="8277225" y="1952625"/>
            <a:ext cx="1447800" cy="6858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2</a:t>
            </a:r>
          </a:p>
        </p:txBody>
      </p:sp>
      <p:sp>
        <p:nvSpPr>
          <p:cNvPr id="9" name="">
            <a:extLst xmlns:a="http://schemas.openxmlformats.org/drawingml/2006/main">
              <a:ext uri="{FF2B5EF4-FFF2-40B4-BE49-F238E27FC236}">
                <a16:creationId xmlns:a16="http://schemas.microsoft.com/office/drawing/2014/main" id="{8DF93E3B-56FB-4208-8E48-972ACEF38CE8}"/>
              </a:ext>
            </a:extLst>
          </p:cNvPr>
          <p:cNvSpPr>
            <a:spLocks xmlns:a="http://schemas.openxmlformats.org/drawingml/2006/main" noGrp="1"/>
          </p:cNvSpPr>
          <p:nvPr/>
        </p:nvSpPr>
        <p:spPr>
          <a:xfrm xmlns:a="http://schemas.openxmlformats.org/drawingml/2006/main">
            <a:off x="9925050" y="1952625"/>
            <a:ext cx="1447800" cy="68580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4</a:t>
            </a:r>
          </a:p>
        </p:txBody>
      </p:sp>
      <p:sp>
        <p:nvSpPr>
          <p:cNvPr id="10" name="">
            <a:extLst xmlns:a="http://schemas.openxmlformats.org/drawingml/2006/main">
              <a:ext uri="{FF2B5EF4-FFF2-40B4-BE49-F238E27FC236}">
                <a16:creationId xmlns:a16="http://schemas.microsoft.com/office/drawing/2014/main" id="{852AC575-449A-4785-9A15-4CEE6FA19E7D}"/>
              </a:ext>
            </a:extLst>
          </p:cNvPr>
          <p:cNvSpPr>
            <a:spLocks xmlns:a="http://schemas.openxmlformats.org/drawingml/2006/main" noGrp="1"/>
          </p:cNvSpPr>
          <p:nvPr/>
        </p:nvSpPr>
        <p:spPr>
          <a:xfrm xmlns:a="http://schemas.openxmlformats.org/drawingml/2006/main">
            <a:off x="609600" y="341947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175" b="1">
                <a:solidFill>
                  <a:srgbClr val="173B43"/>
                </a:solidFill>
                <a:latin typeface="Heiti SC"/>
                <a:ea typeface="Heiti SC"/>
                <a:cs typeface="Heiti SC"/>
              </a:defRPr>
            </a:defPPr>
          </a:lstStyle>
          <a:p xmlns:a="http://schemas.openxmlformats.org/drawingml/2006/main">
            <a:pPr algn="l">
              <a:defRPr sz="2175" b="1">
                <a:solidFill>
                  <a:srgbClr val="173B43"/>
                </a:solidFill>
                <a:latin typeface="Heiti SC"/>
                <a:ea typeface="Heiti SC"/>
                <a:cs typeface="Heiti SC"/>
              </a:defRPr>
            </a:pPr>
            <a:r>
              <a:rPr sz="2175" b="1">
                <a:solidFill>
                  <a:srgbClr val="173B43"/>
                </a:solidFill>
                <a:latin typeface="Heiti SC"/>
                <a:ea typeface="Heiti SC"/>
                <a:cs typeface="Heiti SC"/>
              </a:rPr>
              <a:t>按地址放置</a:t>
            </a:r>
          </a:p>
        </p:txBody>
      </p:sp>
      <p:sp>
        <p:nvSpPr>
          <p:cNvPr id="11" name="">
            <a:extLst xmlns:a="http://schemas.openxmlformats.org/drawingml/2006/main">
              <a:ext uri="{FF2B5EF4-FFF2-40B4-BE49-F238E27FC236}">
                <a16:creationId xmlns:a16="http://schemas.microsoft.com/office/drawing/2014/main" id="{25777546-47DB-4B9C-8206-2D9D4BD8EA1E}"/>
              </a:ext>
            </a:extLst>
          </p:cNvPr>
          <p:cNvSpPr>
            <a:spLocks xmlns:a="http://schemas.openxmlformats.org/drawingml/2006/main" noGrp="1"/>
          </p:cNvSpPr>
          <p:nvPr/>
        </p:nvSpPr>
        <p:spPr>
          <a:xfrm xmlns:a="http://schemas.openxmlformats.org/drawingml/2006/main">
            <a:off x="3333750" y="3295650"/>
            <a:ext cx="1447800" cy="6858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1</a:t>
            </a:r>
          </a:p>
        </p:txBody>
      </p:sp>
      <p:sp>
        <p:nvSpPr>
          <p:cNvPr id="12" name="">
            <a:extLst xmlns:a="http://schemas.openxmlformats.org/drawingml/2006/main">
              <a:ext uri="{FF2B5EF4-FFF2-40B4-BE49-F238E27FC236}">
                <a16:creationId xmlns:a16="http://schemas.microsoft.com/office/drawing/2014/main" id="{E45657FD-0BA5-4B70-A5CC-3117ACBAAE1A}"/>
              </a:ext>
            </a:extLst>
          </p:cNvPr>
          <p:cNvSpPr>
            <a:spLocks xmlns:a="http://schemas.openxmlformats.org/drawingml/2006/main" noGrp="1"/>
          </p:cNvSpPr>
          <p:nvPr/>
        </p:nvSpPr>
        <p:spPr>
          <a:xfrm xmlns:a="http://schemas.openxmlformats.org/drawingml/2006/main">
            <a:off x="4981575" y="3295650"/>
            <a:ext cx="1447800" cy="6858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2</a:t>
            </a:r>
          </a:p>
        </p:txBody>
      </p:sp>
      <p:sp>
        <p:nvSpPr>
          <p:cNvPr id="13" name="">
            <a:extLst xmlns:a="http://schemas.openxmlformats.org/drawingml/2006/main">
              <a:ext uri="{FF2B5EF4-FFF2-40B4-BE49-F238E27FC236}">
                <a16:creationId xmlns:a16="http://schemas.microsoft.com/office/drawing/2014/main" id="{2D4CC5CE-70ED-41F8-8C9B-660FB266CBD2}"/>
              </a:ext>
            </a:extLst>
          </p:cNvPr>
          <p:cNvSpPr>
            <a:spLocks xmlns:a="http://schemas.openxmlformats.org/drawingml/2006/main" noGrp="1"/>
          </p:cNvSpPr>
          <p:nvPr/>
        </p:nvSpPr>
        <p:spPr>
          <a:xfrm xmlns:a="http://schemas.openxmlformats.org/drawingml/2006/main">
            <a:off x="6629400" y="3295650"/>
            <a:ext cx="1447800" cy="6858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3</a:t>
            </a:r>
          </a:p>
        </p:txBody>
      </p:sp>
      <p:sp>
        <p:nvSpPr>
          <p:cNvPr id="14" name="">
            <a:extLst xmlns:a="http://schemas.openxmlformats.org/drawingml/2006/main">
              <a:ext uri="{FF2B5EF4-FFF2-40B4-BE49-F238E27FC236}">
                <a16:creationId xmlns:a16="http://schemas.microsoft.com/office/drawing/2014/main" id="{6E4209A2-3696-4D92-A231-673FA4ACD8BD}"/>
              </a:ext>
            </a:extLst>
          </p:cNvPr>
          <p:cNvSpPr>
            <a:spLocks xmlns:a="http://schemas.openxmlformats.org/drawingml/2006/main" noGrp="1"/>
          </p:cNvSpPr>
          <p:nvPr/>
        </p:nvSpPr>
        <p:spPr>
          <a:xfrm xmlns:a="http://schemas.openxmlformats.org/drawingml/2006/main">
            <a:off x="8277225" y="3295650"/>
            <a:ext cx="1447800" cy="6858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250" b="1">
                <a:solidFill>
                  <a:srgbClr val="173B43"/>
                </a:solidFill>
                <a:latin typeface="Heiti SC"/>
                <a:ea typeface="Heiti SC"/>
                <a:cs typeface="Heiti SC"/>
              </a:defRPr>
            </a:defPPr>
          </a:lstStyle>
          <a:p xmlns:a="http://schemas.openxmlformats.org/drawingml/2006/main">
            <a:pPr algn="ctr">
              <a:defRPr sz="2250" b="1">
                <a:solidFill>
                  <a:srgbClr val="173B43"/>
                </a:solidFill>
                <a:latin typeface="Heiti SC"/>
                <a:ea typeface="Heiti SC"/>
                <a:cs typeface="Heiti SC"/>
              </a:defRPr>
            </a:pPr>
            <a:r>
              <a:rPr sz="2250" b="1">
                <a:solidFill>
                  <a:srgbClr val="173B43"/>
                </a:solidFill>
                <a:latin typeface="Heiti SC"/>
                <a:ea typeface="Heiti SC"/>
                <a:cs typeface="Heiti SC"/>
              </a:rPr>
              <a:t>4</a:t>
            </a:r>
          </a:p>
        </p:txBody>
      </p:sp>
      <p:sp>
        <p:nvSpPr>
          <p:cNvPr id="15" name="">
            <a:extLst xmlns:a="http://schemas.openxmlformats.org/drawingml/2006/main">
              <a:ext uri="{FF2B5EF4-FFF2-40B4-BE49-F238E27FC236}">
                <a16:creationId xmlns:a16="http://schemas.microsoft.com/office/drawing/2014/main" id="{1753BAB3-13C6-438F-9F31-8F69BD1C95A3}"/>
              </a:ext>
            </a:extLst>
          </p:cNvPr>
          <p:cNvSpPr>
            <a:spLocks xmlns:a="http://schemas.openxmlformats.org/drawingml/2006/main" noGrp="1"/>
          </p:cNvSpPr>
          <p:nvPr/>
        </p:nvSpPr>
        <p:spPr>
          <a:xfrm xmlns:a="http://schemas.openxmlformats.org/drawingml/2006/main">
            <a:off x="609600" y="461962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175" b="1">
                <a:solidFill>
                  <a:srgbClr val="078B85"/>
                </a:solidFill>
                <a:latin typeface="Heiti SC"/>
                <a:ea typeface="Heiti SC"/>
                <a:cs typeface="Heiti SC"/>
              </a:defRPr>
            </a:defPPr>
          </a:lstStyle>
          <a:p xmlns:a="http://schemas.openxmlformats.org/drawingml/2006/main">
            <a:pPr algn="ctr">
              <a:defRPr sz="2175" b="1">
                <a:solidFill>
                  <a:srgbClr val="078B85"/>
                </a:solidFill>
                <a:latin typeface="Heiti SC"/>
                <a:ea typeface="Heiti SC"/>
                <a:cs typeface="Heiti SC"/>
              </a:defRPr>
            </a:pPr>
            <a:r>
              <a:rPr sz="2175" b="1">
                <a:solidFill>
                  <a:srgbClr val="078B85"/>
                </a:solidFill>
                <a:latin typeface="Heiti SC"/>
                <a:ea typeface="Heiti SC"/>
                <a:cs typeface="Heiti SC"/>
              </a:rPr>
              <a:t>确认全部到齐 + 可见性 / 顺序要求满足</a:t>
            </a:r>
          </a:p>
        </p:txBody>
      </p:sp>
      <p:sp>
        <p:nvSpPr>
          <p:cNvPr id="16" name="">
            <a:extLst xmlns:a="http://schemas.openxmlformats.org/drawingml/2006/main">
              <a:ext uri="{FF2B5EF4-FFF2-40B4-BE49-F238E27FC236}">
                <a16:creationId xmlns:a16="http://schemas.microsoft.com/office/drawing/2014/main" id="{502C6396-B656-4EC9-B28E-DC8E6275F2FF}"/>
              </a:ext>
            </a:extLst>
          </p:cNvPr>
          <p:cNvSpPr>
            <a:spLocks xmlns:a="http://schemas.openxmlformats.org/drawingml/2006/main" noGrp="1"/>
          </p:cNvSpPr>
          <p:nvPr/>
        </p:nvSpPr>
        <p:spPr>
          <a:xfrm xmlns:a="http://schemas.openxmlformats.org/drawingml/2006/main">
            <a:off x="609600" y="5238750"/>
            <a:ext cx="109728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325" b="1">
                <a:solidFill>
                  <a:srgbClr val="173B43"/>
                </a:solidFill>
                <a:latin typeface="Heiti SC"/>
                <a:ea typeface="Heiti SC"/>
                <a:cs typeface="Heiti SC"/>
              </a:defRPr>
            </a:defPPr>
          </a:lstStyle>
          <a:p xmlns:a="http://schemas.openxmlformats.org/drawingml/2006/main">
            <a:pPr algn="ctr">
              <a:defRPr sz="2325" b="1">
                <a:solidFill>
                  <a:srgbClr val="173B43"/>
                </a:solidFill>
                <a:latin typeface="Heiti SC"/>
                <a:ea typeface="Heiti SC"/>
                <a:cs typeface="Heiti SC"/>
              </a:defRPr>
            </a:pPr>
            <a:r>
              <a:rPr sz="2325" b="1">
                <a:solidFill>
                  <a:srgbClr val="173B43"/>
                </a:solidFill>
                <a:latin typeface="Heiti SC"/>
                <a:ea typeface="Heiti SC"/>
                <a:cs typeface="Heiti SC"/>
              </a:rPr>
              <a:t>再发布完成通知</a:t>
            </a:r>
          </a:p>
        </p:txBody>
      </p:sp>
      <p:sp>
        <p:nvSpPr>
          <p:cNvPr id="17" name="">
            <a:extLst xmlns:a="http://schemas.openxmlformats.org/drawingml/2006/main">
              <a:ext uri="{FF2B5EF4-FFF2-40B4-BE49-F238E27FC236}">
                <a16:creationId xmlns:a16="http://schemas.microsoft.com/office/drawing/2014/main" id="{9CC097DB-1FF7-4691-915C-A7FAF9DE7067}"/>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多路径不能消除目的端容量瓶颈，也不能省略完成语义</a:t>
            </a:r>
          </a:p>
        </p:txBody>
      </p:sp>
      <p:sp>
        <p:nvSpPr>
          <p:cNvPr id="18" name="">
            <a:extLst xmlns:a="http://schemas.openxmlformats.org/drawingml/2006/main">
              <a:ext uri="{FF2B5EF4-FFF2-40B4-BE49-F238E27FC236}">
                <a16:creationId xmlns:a16="http://schemas.microsoft.com/office/drawing/2014/main" id="{83A54094-6DDC-40E4-97BC-B4C651367F20}"/>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9" name="">
            <a:extLst xmlns:a="http://schemas.openxmlformats.org/drawingml/2006/main">
              <a:ext uri="{FF2B5EF4-FFF2-40B4-BE49-F238E27FC236}">
                <a16:creationId xmlns:a16="http://schemas.microsoft.com/office/drawing/2014/main" id="{C2A83345-C24A-4945-82AE-F9818F88462F}"/>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06</a:t>
            </a:r>
          </a:p>
        </p:txBody>
      </p:sp>
    </p:spTree>
    <p:extLst>
      <p:ext uri="{BB962C8B-B14F-4D97-AF65-F5344CB8AC3E}">
        <p14:creationId xmlns:p14="http://schemas.microsoft.com/office/powerpoint/2010/main" val="1454941461"/>
      </p:ext>
    </p:extLst>
  </p:cSld>
</p:sld>
</file>

<file path=ppt/slides/slide7.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C5D1892-6CE4-41A8-9C17-DE197F124F92}"/>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重传：先问在哪一层，再问重传哪些</a:t>
            </a:r>
          </a:p>
        </p:txBody>
      </p:sp>
      <p:sp>
        <p:nvSpPr>
          <p:cNvPr id="2" name="">
            <a:extLst xmlns:a="http://schemas.openxmlformats.org/drawingml/2006/main">
              <a:ext uri="{FF2B5EF4-FFF2-40B4-BE49-F238E27FC236}">
                <a16:creationId xmlns:a16="http://schemas.microsoft.com/office/drawing/2014/main" id="{F76C8E82-0516-4E66-B2B1-A77867B43E59}"/>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B291D357-310D-46BE-827B-86498F96C5B7}"/>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逐跳链路重放与端到端传输恢复可以同时存在</a:t>
            </a:r>
          </a:p>
        </p:txBody>
      </p:sp>
      <p:sp>
        <p:nvSpPr>
          <p:cNvPr id="4" name="">
            <a:extLst xmlns:a="http://schemas.openxmlformats.org/drawingml/2006/main">
              <a:ext uri="{FF2B5EF4-FFF2-40B4-BE49-F238E27FC236}">
                <a16:creationId xmlns:a16="http://schemas.microsoft.com/office/drawing/2014/main" id="{24A650EE-97F1-48D9-B362-579FBF098A96}"/>
              </a:ext>
            </a:extLst>
          </p:cNvPr>
          <p:cNvSpPr>
            <a:spLocks xmlns:a="http://schemas.openxmlformats.org/drawingml/2006/main" noGrp="1"/>
          </p:cNvSpPr>
          <p:nvPr/>
        </p:nvSpPr>
        <p:spPr>
          <a:xfrm xmlns:a="http://schemas.openxmlformats.org/drawingml/2006/main">
            <a:off x="609600" y="206692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250" b="1">
                <a:solidFill>
                  <a:srgbClr val="173B43"/>
                </a:solidFill>
                <a:latin typeface="Heiti SC"/>
                <a:ea typeface="Heiti SC"/>
                <a:cs typeface="Heiti SC"/>
              </a:defRPr>
            </a:defPPr>
          </a:lstStyle>
          <a:p xmlns:a="http://schemas.openxmlformats.org/drawingml/2006/main">
            <a:pPr algn="l">
              <a:defRPr sz="2250" b="1">
                <a:solidFill>
                  <a:srgbClr val="173B43"/>
                </a:solidFill>
                <a:latin typeface="Heiti SC"/>
                <a:ea typeface="Heiti SC"/>
                <a:cs typeface="Heiti SC"/>
              </a:defRPr>
            </a:pPr>
            <a:r>
              <a:rPr sz="2250" b="1">
                <a:solidFill>
                  <a:srgbClr val="173B43"/>
                </a:solidFill>
                <a:latin typeface="Heiti SC"/>
                <a:ea typeface="Heiti SC"/>
                <a:cs typeface="Heiti SC"/>
              </a:rPr>
              <a:t>发送：1  2  3  4  5</a:t>
            </a:r>
          </a:p>
        </p:txBody>
      </p:sp>
      <p:sp>
        <p:nvSpPr>
          <p:cNvPr id="5" name="">
            <a:extLst xmlns:a="http://schemas.openxmlformats.org/drawingml/2006/main">
              <a:ext uri="{FF2B5EF4-FFF2-40B4-BE49-F238E27FC236}">
                <a16:creationId xmlns:a16="http://schemas.microsoft.com/office/drawing/2014/main" id="{3584A75A-7366-44BF-9F42-4D124FE5FC89}"/>
              </a:ext>
            </a:extLst>
          </p:cNvPr>
          <p:cNvSpPr>
            <a:spLocks xmlns:a="http://schemas.openxmlformats.org/drawingml/2006/main" noGrp="1"/>
          </p:cNvSpPr>
          <p:nvPr/>
        </p:nvSpPr>
        <p:spPr>
          <a:xfrm xmlns:a="http://schemas.openxmlformats.org/drawingml/2006/main">
            <a:off x="609600" y="265747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950" b="0">
                <a:solidFill>
                  <a:srgbClr val="61797E"/>
                </a:solidFill>
                <a:latin typeface="Heiti SC"/>
                <a:ea typeface="Heiti SC"/>
                <a:cs typeface="Heiti SC"/>
              </a:defRPr>
            </a:defPPr>
          </a:lstStyle>
          <a:p xmlns:a="http://schemas.openxmlformats.org/drawingml/2006/main">
            <a:pPr algn="l">
              <a:defRPr sz="1950" b="0">
                <a:solidFill>
                  <a:srgbClr val="61797E"/>
                </a:solidFill>
                <a:latin typeface="Heiti SC"/>
                <a:ea typeface="Heiti SC"/>
                <a:cs typeface="Heiti SC"/>
              </a:defRPr>
            </a:pPr>
            <a:r>
              <a:rPr sz="1950" b="0">
                <a:solidFill>
                  <a:srgbClr val="61797E"/>
                </a:solidFill>
                <a:latin typeface="Heiti SC"/>
                <a:ea typeface="Heiti SC"/>
                <a:cs typeface="Heiti SC"/>
              </a:rPr>
              <a:t>假设 2 丢失，其余已经到达（教学模型）</a:t>
            </a:r>
          </a:p>
        </p:txBody>
      </p:sp>
      <p:sp>
        <p:nvSpPr>
          <p:cNvPr id="6" name="">
            <a:extLst xmlns:a="http://schemas.openxmlformats.org/drawingml/2006/main">
              <a:ext uri="{FF2B5EF4-FFF2-40B4-BE49-F238E27FC236}">
                <a16:creationId xmlns:a16="http://schemas.microsoft.com/office/drawing/2014/main" id="{35E9C8EC-0AF2-4BEB-BAF6-D0EBA9134311}"/>
              </a:ext>
            </a:extLst>
          </p:cNvPr>
          <p:cNvSpPr>
            <a:spLocks xmlns:a="http://schemas.openxmlformats.org/drawingml/2006/main" noGrp="1"/>
          </p:cNvSpPr>
          <p:nvPr/>
        </p:nvSpPr>
        <p:spPr>
          <a:xfrm xmlns:a="http://schemas.openxmlformats.org/drawingml/2006/main">
            <a:off x="609600" y="3609975"/>
            <a:ext cx="2676525" cy="74295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75" b="1">
                <a:solidFill>
                  <a:srgbClr val="173B43"/>
                </a:solidFill>
                <a:latin typeface="Heiti SC"/>
                <a:ea typeface="Heiti SC"/>
                <a:cs typeface="Heiti SC"/>
              </a:defRPr>
            </a:defPPr>
          </a:lstStyle>
          <a:p xmlns:a="http://schemas.openxmlformats.org/drawingml/2006/main">
            <a:pPr algn="ctr">
              <a:defRPr sz="2175" b="1">
                <a:solidFill>
                  <a:srgbClr val="173B43"/>
                </a:solidFill>
                <a:latin typeface="Heiti SC"/>
                <a:ea typeface="Heiti SC"/>
                <a:cs typeface="Heiti SC"/>
              </a:defRPr>
            </a:pPr>
            <a:r>
              <a:rPr sz="2175" b="1">
                <a:solidFill>
                  <a:srgbClr val="173B43"/>
                </a:solidFill>
                <a:latin typeface="Heiti SC"/>
                <a:ea typeface="Heiti SC"/>
                <a:cs typeface="Heiti SC"/>
              </a:rPr>
              <a:t>Go-Back-N</a:t>
            </a:r>
          </a:p>
        </p:txBody>
      </p:sp>
      <p:sp>
        <p:nvSpPr>
          <p:cNvPr id="7" name="">
            <a:extLst xmlns:a="http://schemas.openxmlformats.org/drawingml/2006/main">
              <a:ext uri="{FF2B5EF4-FFF2-40B4-BE49-F238E27FC236}">
                <a16:creationId xmlns:a16="http://schemas.microsoft.com/office/drawing/2014/main" id="{D93DA35D-3EF8-4A55-85E1-6D7A23F683A9}"/>
              </a:ext>
            </a:extLst>
          </p:cNvPr>
          <p:cNvSpPr>
            <a:spLocks xmlns:a="http://schemas.openxmlformats.org/drawingml/2006/main" noGrp="1"/>
          </p:cNvSpPr>
          <p:nvPr/>
        </p:nvSpPr>
        <p:spPr>
          <a:xfrm xmlns:a="http://schemas.openxmlformats.org/drawingml/2006/main">
            <a:off x="3667125" y="3609975"/>
            <a:ext cx="7915275" cy="742950"/>
          </a:xfrm>
          <a:prstGeom xmlns:a="http://schemas.openxmlformats.org/drawingml/2006/main" prst="rect">
            <a:avLst/>
          </a:prstGeom>
          <a:solidFill xmlns:a="http://schemas.openxmlformats.org/drawingml/2006/main">
            <a:srgbClr val="E5EDF6"/>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75" b="1">
                <a:solidFill>
                  <a:srgbClr val="173B43"/>
                </a:solidFill>
                <a:latin typeface="Heiti SC"/>
                <a:ea typeface="Heiti SC"/>
                <a:cs typeface="Heiti SC"/>
              </a:defRPr>
            </a:defPPr>
          </a:lstStyle>
          <a:p xmlns:a="http://schemas.openxmlformats.org/drawingml/2006/main">
            <a:pPr algn="ctr">
              <a:defRPr sz="2175" b="1">
                <a:solidFill>
                  <a:srgbClr val="173B43"/>
                </a:solidFill>
                <a:latin typeface="Heiti SC"/>
                <a:ea typeface="Heiti SC"/>
                <a:cs typeface="Heiti SC"/>
              </a:defRPr>
            </a:pPr>
            <a:r>
              <a:rPr sz="2175" b="1">
                <a:solidFill>
                  <a:srgbClr val="173B43"/>
                </a:solidFill>
                <a:latin typeface="Heiti SC"/>
                <a:ea typeface="Heiti SC"/>
                <a:cs typeface="Heiti SC"/>
              </a:rPr>
              <a:t>重发 2、3、4、5</a:t>
            </a:r>
          </a:p>
        </p:txBody>
      </p:sp>
      <p:sp>
        <p:nvSpPr>
          <p:cNvPr id="8" name="">
            <a:extLst xmlns:a="http://schemas.openxmlformats.org/drawingml/2006/main">
              <a:ext uri="{FF2B5EF4-FFF2-40B4-BE49-F238E27FC236}">
                <a16:creationId xmlns:a16="http://schemas.microsoft.com/office/drawing/2014/main" id="{4677567D-C565-407C-9F70-BDC934D7E789}"/>
              </a:ext>
            </a:extLst>
          </p:cNvPr>
          <p:cNvSpPr>
            <a:spLocks xmlns:a="http://schemas.openxmlformats.org/drawingml/2006/main" noGrp="1"/>
          </p:cNvSpPr>
          <p:nvPr/>
        </p:nvSpPr>
        <p:spPr>
          <a:xfrm xmlns:a="http://schemas.openxmlformats.org/drawingml/2006/main">
            <a:off x="609600" y="4686300"/>
            <a:ext cx="2676525" cy="74295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75" b="1">
                <a:solidFill>
                  <a:srgbClr val="173B43"/>
                </a:solidFill>
                <a:latin typeface="Heiti SC"/>
                <a:ea typeface="Heiti SC"/>
                <a:cs typeface="Heiti SC"/>
              </a:defRPr>
            </a:defPPr>
          </a:lstStyle>
          <a:p xmlns:a="http://schemas.openxmlformats.org/drawingml/2006/main">
            <a:pPr algn="ctr">
              <a:defRPr sz="2175" b="1">
                <a:solidFill>
                  <a:srgbClr val="173B43"/>
                </a:solidFill>
                <a:latin typeface="Heiti SC"/>
                <a:ea typeface="Heiti SC"/>
                <a:cs typeface="Heiti SC"/>
              </a:defRPr>
            </a:pPr>
            <a:r>
              <a:rPr sz="2175" b="1">
                <a:solidFill>
                  <a:srgbClr val="173B43"/>
                </a:solidFill>
                <a:latin typeface="Heiti SC"/>
                <a:ea typeface="Heiti SC"/>
                <a:cs typeface="Heiti SC"/>
              </a:rPr>
              <a:t>选择性重传</a:t>
            </a:r>
          </a:p>
        </p:txBody>
      </p:sp>
      <p:sp>
        <p:nvSpPr>
          <p:cNvPr id="9" name="">
            <a:extLst xmlns:a="http://schemas.openxmlformats.org/drawingml/2006/main">
              <a:ext uri="{FF2B5EF4-FFF2-40B4-BE49-F238E27FC236}">
                <a16:creationId xmlns:a16="http://schemas.microsoft.com/office/drawing/2014/main" id="{CB056A4B-77AF-4FA8-9CE0-BD26D6159204}"/>
              </a:ext>
            </a:extLst>
          </p:cNvPr>
          <p:cNvSpPr>
            <a:spLocks xmlns:a="http://schemas.openxmlformats.org/drawingml/2006/main" noGrp="1"/>
          </p:cNvSpPr>
          <p:nvPr/>
        </p:nvSpPr>
        <p:spPr>
          <a:xfrm xmlns:a="http://schemas.openxmlformats.org/drawingml/2006/main">
            <a:off x="3667125" y="4686300"/>
            <a:ext cx="7915275" cy="74295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只重发缺失的 2；需更多接收状态</a:t>
            </a:r>
          </a:p>
        </p:txBody>
      </p:sp>
      <p:sp>
        <p:nvSpPr>
          <p:cNvPr id="10" name="">
            <a:extLst xmlns:a="http://schemas.openxmlformats.org/drawingml/2006/main">
              <a:ext uri="{FF2B5EF4-FFF2-40B4-BE49-F238E27FC236}">
                <a16:creationId xmlns:a16="http://schemas.microsoft.com/office/drawing/2014/main" id="{54DF2585-D949-4794-89BB-8709CFBEC770}"/>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同名的 ACK / NAK，可能属于完全不同的协议层</a:t>
            </a:r>
          </a:p>
        </p:txBody>
      </p:sp>
      <p:sp>
        <p:nvSpPr>
          <p:cNvPr id="11" name="">
            <a:extLst xmlns:a="http://schemas.openxmlformats.org/drawingml/2006/main">
              <a:ext uri="{FF2B5EF4-FFF2-40B4-BE49-F238E27FC236}">
                <a16:creationId xmlns:a16="http://schemas.microsoft.com/office/drawing/2014/main" id="{532DAD7C-1115-40A6-B37A-5FE7415133C3}"/>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2" name="">
            <a:extLst xmlns:a="http://schemas.openxmlformats.org/drawingml/2006/main">
              <a:ext uri="{FF2B5EF4-FFF2-40B4-BE49-F238E27FC236}">
                <a16:creationId xmlns:a16="http://schemas.microsoft.com/office/drawing/2014/main" id="{63B05DFE-CA3A-4C7E-AA70-95AE177CF39F}"/>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07</a:t>
            </a:r>
          </a:p>
        </p:txBody>
      </p:sp>
    </p:spTree>
    <p:extLst>
      <p:ext uri="{BB962C8B-B14F-4D97-AF65-F5344CB8AC3E}">
        <p14:creationId xmlns:p14="http://schemas.microsoft.com/office/powerpoint/2010/main" val="690251520"/>
      </p:ext>
    </p:extLst>
  </p:cSld>
</p:sld>
</file>

<file path=ppt/slides/slide8.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A09EE2D-A956-4DC3-B9D9-F1A43180FB22}"/>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允许重排，不等于任意重排</a:t>
            </a:r>
          </a:p>
        </p:txBody>
      </p:sp>
      <p:sp>
        <p:nvSpPr>
          <p:cNvPr id="2" name="">
            <a:extLst xmlns:a="http://schemas.openxmlformats.org/drawingml/2006/main">
              <a:ext uri="{FF2B5EF4-FFF2-40B4-BE49-F238E27FC236}">
                <a16:creationId xmlns:a16="http://schemas.microsoft.com/office/drawing/2014/main" id="{18B603EB-2940-41CE-8974-781C45FA6177}"/>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7BCDBB07-8001-4608-8A0F-BF2D8B0A8279}"/>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原文 RO 喷洒 + barrier：保留为作者研究提案</a:t>
            </a:r>
          </a:p>
        </p:txBody>
      </p:sp>
      <p:graphicFrame>
        <p:nvGraphicFramePr>
          <p:cNvPr id="4" name="">
            <a:extLst xmlns:a="http://schemas.openxmlformats.org/drawingml/2006/main">
              <a:ext uri="{FF2B5EF4-FFF2-40B4-BE49-F238E27FC236}">
                <a16:creationId xmlns:a16="http://schemas.microsoft.com/office/drawing/2014/main" id="{D61B4174-F3E8-437E-B0B2-569A3C526791}"/>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层次</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需要保证什么</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不能直接等同</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链路 / 事务顺序</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符合 ordering domain 与事务规则</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所有设备的一条全局顺序</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确认 / completion</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对应操作的协议完成条件</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全部相关数据对所有消费者可见</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软件同步</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定义数据可消费的时机</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发出一个读请求就全局 flush</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RO / UIO 设计</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端点、交换与恢复完整配合</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打开一个开关就支持任意喷洒</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CEA7FB24-F9F0-4B62-A14D-7E5506ABEFD6}"/>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设计提案应有正确性与前进性证明，再讨论性能收益</a:t>
            </a:r>
          </a:p>
        </p:txBody>
      </p:sp>
      <p:sp>
        <p:nvSpPr>
          <p:cNvPr id="6" name="">
            <a:extLst xmlns:a="http://schemas.openxmlformats.org/drawingml/2006/main">
              <a:ext uri="{FF2B5EF4-FFF2-40B4-BE49-F238E27FC236}">
                <a16:creationId xmlns:a16="http://schemas.microsoft.com/office/drawing/2014/main" id="{00E9702A-A742-4BDC-8BE8-D71062F91A8B}"/>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7" name="">
            <a:extLst xmlns:a="http://schemas.openxmlformats.org/drawingml/2006/main">
              <a:ext uri="{FF2B5EF4-FFF2-40B4-BE49-F238E27FC236}">
                <a16:creationId xmlns:a16="http://schemas.microsoft.com/office/drawing/2014/main" id="{C4C26323-7C40-4A9C-911A-500E6E806350}"/>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08</a:t>
            </a:r>
          </a:p>
        </p:txBody>
      </p:sp>
    </p:spTree>
    <p:extLst>
      <p:ext uri="{BB962C8B-B14F-4D97-AF65-F5344CB8AC3E}">
        <p14:creationId xmlns:p14="http://schemas.microsoft.com/office/powerpoint/2010/main" val="1066164095"/>
      </p:ext>
    </p:extLst>
  </p:cSld>
</p:sld>
</file>

<file path=ppt/slides/slide9.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D44D6A8-BDB4-451D-B0EA-FE155FA20000}"/>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比较互连，要逐层比较</a:t>
            </a:r>
          </a:p>
        </p:txBody>
      </p:sp>
      <p:sp>
        <p:nvSpPr>
          <p:cNvPr id="2" name="">
            <a:extLst xmlns:a="http://schemas.openxmlformats.org/drawingml/2006/main">
              <a:ext uri="{FF2B5EF4-FFF2-40B4-BE49-F238E27FC236}">
                <a16:creationId xmlns:a16="http://schemas.microsoft.com/office/drawing/2014/main" id="{CC7CE067-B908-41FC-975A-29CF8CD8071A}"/>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E63E79F1-7811-4A53-8578-BC1E5A629327}"/>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PHY 相同，不代表链路帧、事务或软件接口相同</a:t>
            </a:r>
          </a:p>
        </p:txBody>
      </p:sp>
      <p:graphicFrame>
        <p:nvGraphicFramePr>
          <p:cNvPr id="4" name="">
            <a:extLst xmlns:a="http://schemas.openxmlformats.org/drawingml/2006/main">
              <a:ext uri="{FF2B5EF4-FFF2-40B4-BE49-F238E27FC236}">
                <a16:creationId xmlns:a16="http://schemas.microsoft.com/office/drawing/2014/main" id="{FBBFD110-680D-4AB2-9676-CE823A2BE055}"/>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层次</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比较对象</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已核验的边界</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SerDes / PHY</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速率、编码、介质、距离</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Ethernet PHY ≠ Ethernet 帧</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链路层</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帧、credit、校验、重放</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SUE-Lite 仍依赖无损链路</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事务 / 传输层</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访问、顺序、恢复、拥塞</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UALink 200G 1.0：严格排序必选</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软件 / 应用</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API、内存、CCL、任务</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同名 API 不代表同样路径或性能</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C092ECB5-951A-41E4-8C99-BCFDF24AD724}"/>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型号、协议版本、必选 / 可选与商用实现须分别记录</a:t>
            </a:r>
          </a:p>
        </p:txBody>
      </p:sp>
      <p:sp>
        <p:nvSpPr>
          <p:cNvPr id="6" name="">
            <a:extLst xmlns:a="http://schemas.openxmlformats.org/drawingml/2006/main">
              <a:ext uri="{FF2B5EF4-FFF2-40B4-BE49-F238E27FC236}">
                <a16:creationId xmlns:a16="http://schemas.microsoft.com/office/drawing/2014/main" id="{8DE4563A-2F16-4E17-861F-BF411999244B}"/>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7" name="">
            <a:extLst xmlns:a="http://schemas.openxmlformats.org/drawingml/2006/main">
              <a:ext uri="{FF2B5EF4-FFF2-40B4-BE49-F238E27FC236}">
                <a16:creationId xmlns:a16="http://schemas.microsoft.com/office/drawing/2014/main" id="{B30886BF-5121-4748-A740-6E535CCA4722}"/>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09</a:t>
            </a:r>
          </a:p>
        </p:txBody>
      </p:sp>
    </p:spTree>
    <p:extLst>
      <p:ext uri="{BB962C8B-B14F-4D97-AF65-F5344CB8AC3E}">
        <p14:creationId xmlns:p14="http://schemas.microsoft.com/office/powerpoint/2010/main" val="1046095441"/>
      </p:ext>
    </p:extLst>
  </p:cSld>
</p:sld>
</file>

<file path=ppt/slides/slide10.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01F78C0-7F60-4358-8EB6-42E611CE5D69}"/>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Ring 可以并行；算法要匹配消息和拓扑</a:t>
            </a:r>
          </a:p>
        </p:txBody>
      </p:sp>
      <p:sp>
        <p:nvSpPr>
          <p:cNvPr id="2" name="">
            <a:extLst xmlns:a="http://schemas.openxmlformats.org/drawingml/2006/main">
              <a:ext uri="{FF2B5EF4-FFF2-40B4-BE49-F238E27FC236}">
                <a16:creationId xmlns:a16="http://schemas.microsoft.com/office/drawing/2014/main" id="{FE863D65-A2DD-4864-8F39-A23F4FFB4F61}"/>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274F199E-7A0E-4AE3-9A09-1032F7A9D413}"/>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分块流水可同时使用多条连接；不是只看图像形状</a:t>
            </a:r>
          </a:p>
        </p:txBody>
      </p:sp>
      <p:sp>
        <p:nvSpPr>
          <p:cNvPr id="4" name="">
            <a:extLst xmlns:a="http://schemas.openxmlformats.org/drawingml/2006/main">
              <a:ext uri="{FF2B5EF4-FFF2-40B4-BE49-F238E27FC236}">
                <a16:creationId xmlns:a16="http://schemas.microsoft.com/office/drawing/2014/main" id="{28A0B8C3-A5FB-47D1-8B42-66E7DD445ED7}"/>
              </a:ext>
            </a:extLst>
          </p:cNvPr>
          <p:cNvSpPr>
            <a:spLocks xmlns:a="http://schemas.openxmlformats.org/drawingml/2006/main" noGrp="1"/>
          </p:cNvSpPr>
          <p:nvPr/>
        </p:nvSpPr>
        <p:spPr>
          <a:xfrm xmlns:a="http://schemas.openxmlformats.org/drawingml/2006/main">
            <a:off x="1524000" y="2228850"/>
            <a:ext cx="19431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GPU 0</a:t>
            </a:r>
          </a:p>
        </p:txBody>
      </p:sp>
      <p:sp>
        <p:nvSpPr>
          <p:cNvPr id="5" name="">
            <a:extLst xmlns:a="http://schemas.openxmlformats.org/drawingml/2006/main">
              <a:ext uri="{FF2B5EF4-FFF2-40B4-BE49-F238E27FC236}">
                <a16:creationId xmlns:a16="http://schemas.microsoft.com/office/drawing/2014/main" id="{A6ECBE46-87B5-4170-A20F-C3D8F1E7AB44}"/>
              </a:ext>
            </a:extLst>
          </p:cNvPr>
          <p:cNvSpPr>
            <a:spLocks xmlns:a="http://schemas.openxmlformats.org/drawingml/2006/main" noGrp="1"/>
          </p:cNvSpPr>
          <p:nvPr/>
        </p:nvSpPr>
        <p:spPr>
          <a:xfrm xmlns:a="http://schemas.openxmlformats.org/drawingml/2006/main">
            <a:off x="6248400" y="2228850"/>
            <a:ext cx="19431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GPU 1</a:t>
            </a:r>
          </a:p>
        </p:txBody>
      </p:sp>
      <p:sp>
        <p:nvSpPr>
          <p:cNvPr id="6" name="">
            <a:extLst xmlns:a="http://schemas.openxmlformats.org/drawingml/2006/main">
              <a:ext uri="{FF2B5EF4-FFF2-40B4-BE49-F238E27FC236}">
                <a16:creationId xmlns:a16="http://schemas.microsoft.com/office/drawing/2014/main" id="{065E2C97-098E-4DC0-9B98-63ABD05F719A}"/>
              </a:ext>
            </a:extLst>
          </p:cNvPr>
          <p:cNvSpPr>
            <a:spLocks xmlns:a="http://schemas.openxmlformats.org/drawingml/2006/main" noGrp="1"/>
          </p:cNvSpPr>
          <p:nvPr/>
        </p:nvSpPr>
        <p:spPr>
          <a:xfrm xmlns:a="http://schemas.openxmlformats.org/drawingml/2006/main">
            <a:off x="6248400" y="4362450"/>
            <a:ext cx="19431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GPU 2</a:t>
            </a:r>
          </a:p>
        </p:txBody>
      </p:sp>
      <p:sp>
        <p:nvSpPr>
          <p:cNvPr id="7" name="">
            <a:extLst xmlns:a="http://schemas.openxmlformats.org/drawingml/2006/main">
              <a:ext uri="{FF2B5EF4-FFF2-40B4-BE49-F238E27FC236}">
                <a16:creationId xmlns:a16="http://schemas.microsoft.com/office/drawing/2014/main" id="{DD9A8FDD-B6A4-41E4-9FBB-1349CB1265E2}"/>
              </a:ext>
            </a:extLst>
          </p:cNvPr>
          <p:cNvSpPr>
            <a:spLocks xmlns:a="http://schemas.openxmlformats.org/drawingml/2006/main" noGrp="1"/>
          </p:cNvSpPr>
          <p:nvPr/>
        </p:nvSpPr>
        <p:spPr>
          <a:xfrm xmlns:a="http://schemas.openxmlformats.org/drawingml/2006/main">
            <a:off x="1524000" y="4362450"/>
            <a:ext cx="1943100" cy="723900"/>
          </a:xfrm>
          <a:prstGeom xmlns:a="http://schemas.openxmlformats.org/drawingml/2006/main" prst="rect">
            <a:avLst/>
          </a:prstGeom>
          <a:solidFill xmlns:a="http://schemas.openxmlformats.org/drawingml/2006/main">
            <a:srgbClr val="DEF0EB"/>
          </a:solidFill>
          <a:ln xmlns:a="http://schemas.openxmlformats.org/drawingml/2006/main" w="12383">
            <a:solidFill>
              <a:srgbClr val="B4C8C8"/>
            </a:solidFill>
          </a:ln>
        </p:spPr>
        <p:txBody>
          <a:bodyPr xmlns:a="http://schemas.openxmlformats.org/drawingml/2006/main" lIns="95250" tIns="95250" rIns="95250" bIns="9525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GPU 3</a:t>
            </a:r>
          </a:p>
        </p:txBody>
      </p:sp>
      <p:cxnSp>
        <p:nvCxnSpPr>
          <p:cNvPr id="8" name="">
            <a:extLst xmlns:a="http://schemas.openxmlformats.org/drawingml/2006/main">
              <a:ext uri="{FF2B5EF4-FFF2-40B4-BE49-F238E27FC236}">
                <a16:creationId xmlns:a16="http://schemas.microsoft.com/office/drawing/2014/main" id="{92BF78FA-A792-451E-9829-58BE10CF9637}"/>
              </a:ext>
            </a:extLst>
          </p:cNvPr>
          <p:cNvCxnSpPr>
            <a:stCxn xmlns:a="http://schemas.openxmlformats.org/drawingml/2006/main" id="4" idx="3"/>
            <a:endCxn xmlns:a="http://schemas.openxmlformats.org/drawingml/2006/main" id="5" idx="1"/>
          </p:cNvCxnSpPr>
          <p:nvPr/>
        </p:nvCxnSpPr>
        <p:spPr>
          <a:xfrm xmlns:a="http://schemas.openxmlformats.org/drawingml/2006/main">
            <a:off x="3467100" y="2590800"/>
            <a:ext cx="27813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9" name="">
            <a:extLst xmlns:a="http://schemas.openxmlformats.org/drawingml/2006/main">
              <a:ext uri="{FF2B5EF4-FFF2-40B4-BE49-F238E27FC236}">
                <a16:creationId xmlns:a16="http://schemas.microsoft.com/office/drawing/2014/main" id="{DAA72FF5-F5A0-4FF0-8AF8-98E22D2B27A1}"/>
              </a:ext>
            </a:extLst>
          </p:cNvPr>
          <p:cNvCxnSpPr>
            <a:stCxn xmlns:a="http://schemas.openxmlformats.org/drawingml/2006/main" id="5" idx="2"/>
            <a:endCxn xmlns:a="http://schemas.openxmlformats.org/drawingml/2006/main" id="6" idx="0"/>
          </p:cNvCxnSpPr>
          <p:nvPr/>
        </p:nvCxnSpPr>
        <p:spPr>
          <a:xfrm xmlns:a="http://schemas.openxmlformats.org/drawingml/2006/main">
            <a:off x="7219950" y="2952750"/>
            <a:ext cx="0" cy="140970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10" name="">
            <a:extLst xmlns:a="http://schemas.openxmlformats.org/drawingml/2006/main">
              <a:ext uri="{FF2B5EF4-FFF2-40B4-BE49-F238E27FC236}">
                <a16:creationId xmlns:a16="http://schemas.microsoft.com/office/drawing/2014/main" id="{B77CA668-24AE-402F-AF10-BAA60B22A283}"/>
              </a:ext>
            </a:extLst>
          </p:cNvPr>
          <p:cNvCxnSpPr>
            <a:stCxn xmlns:a="http://schemas.openxmlformats.org/drawingml/2006/main" id="6" idx="1"/>
            <a:endCxn xmlns:a="http://schemas.openxmlformats.org/drawingml/2006/main" id="7" idx="3"/>
          </p:cNvCxnSpPr>
          <p:nvPr/>
        </p:nvCxnSpPr>
        <p:spPr>
          <a:xfrm xmlns:a="http://schemas.openxmlformats.org/drawingml/2006/main" flipH="1">
            <a:off x="3467100" y="4724400"/>
            <a:ext cx="2781300" cy="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cxnSp>
        <p:nvCxnSpPr>
          <p:cNvPr id="11" name="">
            <a:extLst xmlns:a="http://schemas.openxmlformats.org/drawingml/2006/main">
              <a:ext uri="{FF2B5EF4-FFF2-40B4-BE49-F238E27FC236}">
                <a16:creationId xmlns:a16="http://schemas.microsoft.com/office/drawing/2014/main" id="{726F9E7A-CACC-4BC6-96AD-FB28A7D3BE63}"/>
              </a:ext>
            </a:extLst>
          </p:cNvPr>
          <p:cNvCxnSpPr>
            <a:stCxn xmlns:a="http://schemas.openxmlformats.org/drawingml/2006/main" id="7" idx="0"/>
            <a:endCxn xmlns:a="http://schemas.openxmlformats.org/drawingml/2006/main" id="4" idx="2"/>
          </p:cNvCxnSpPr>
          <p:nvPr/>
        </p:nvCxnSpPr>
        <p:spPr>
          <a:xfrm xmlns:a="http://schemas.openxmlformats.org/drawingml/2006/main" flipV="1">
            <a:off x="2495550" y="2952750"/>
            <a:ext cx="0" cy="1409700"/>
          </a:xfrm>
          <a:prstGeom xmlns:a="http://schemas.openxmlformats.org/drawingml/2006/main" prst="straightConnector1">
            <a:avLst/>
          </a:prstGeom>
          <a:ln xmlns:a="http://schemas.openxmlformats.org/drawingml/2006/main" w="28575">
            <a:solidFill>
              <a:srgbClr val="078B85"/>
            </a:solidFill>
            <a:prstDash val="solid"/>
            <a:tailEnd type="triangle" w="med" len="med"/>
          </a:ln>
        </p:spPr>
      </p:cxnSp>
      <p:sp>
        <p:nvSpPr>
          <p:cNvPr id="12" name="">
            <a:extLst xmlns:a="http://schemas.openxmlformats.org/drawingml/2006/main">
              <a:ext uri="{FF2B5EF4-FFF2-40B4-BE49-F238E27FC236}">
                <a16:creationId xmlns:a16="http://schemas.microsoft.com/office/drawing/2014/main" id="{494522D1-1D50-425A-B941-3D9EBD3368B2}"/>
              </a:ext>
            </a:extLst>
          </p:cNvPr>
          <p:cNvSpPr>
            <a:spLocks xmlns:a="http://schemas.openxmlformats.org/drawingml/2006/main" noGrp="1"/>
          </p:cNvSpPr>
          <p:nvPr/>
        </p:nvSpPr>
        <p:spPr>
          <a:xfrm xmlns:a="http://schemas.openxmlformats.org/drawingml/2006/main">
            <a:off x="3962400" y="2076450"/>
            <a:ext cx="16478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950" b="1">
                <a:solidFill>
                  <a:srgbClr val="477CA8"/>
                </a:solidFill>
                <a:latin typeface="Heiti SC"/>
                <a:ea typeface="Heiti SC"/>
                <a:cs typeface="Heiti SC"/>
              </a:defRPr>
            </a:defPPr>
          </a:lstStyle>
          <a:p xmlns:a="http://schemas.openxmlformats.org/drawingml/2006/main">
            <a:pPr algn="l">
              <a:defRPr sz="1950" b="1">
                <a:solidFill>
                  <a:srgbClr val="477CA8"/>
                </a:solidFill>
                <a:latin typeface="Heiti SC"/>
                <a:ea typeface="Heiti SC"/>
                <a:cs typeface="Heiti SC"/>
              </a:defRPr>
            </a:pPr>
            <a:r>
              <a:rPr sz="1950" b="1">
                <a:solidFill>
                  <a:srgbClr val="477CA8"/>
                </a:solidFill>
                <a:latin typeface="Heiti SC"/>
                <a:ea typeface="Heiti SC"/>
                <a:cs typeface="Heiti SC"/>
              </a:rPr>
              <a:t>块 A →</a:t>
            </a:r>
          </a:p>
        </p:txBody>
      </p:sp>
      <p:sp>
        <p:nvSpPr>
          <p:cNvPr id="13" name="">
            <a:extLst xmlns:a="http://schemas.openxmlformats.org/drawingml/2006/main">
              <a:ext uri="{FF2B5EF4-FFF2-40B4-BE49-F238E27FC236}">
                <a16:creationId xmlns:a16="http://schemas.microsoft.com/office/drawing/2014/main" id="{9576FAFD-43EF-4396-832B-40BF85252458}"/>
              </a:ext>
            </a:extLst>
          </p:cNvPr>
          <p:cNvSpPr>
            <a:spLocks xmlns:a="http://schemas.openxmlformats.org/drawingml/2006/main" noGrp="1"/>
          </p:cNvSpPr>
          <p:nvPr/>
        </p:nvSpPr>
        <p:spPr>
          <a:xfrm xmlns:a="http://schemas.openxmlformats.org/drawingml/2006/main">
            <a:off x="7505700" y="3381375"/>
            <a:ext cx="15525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950" b="1">
                <a:solidFill>
                  <a:srgbClr val="477CA8"/>
                </a:solidFill>
                <a:latin typeface="Heiti SC"/>
                <a:ea typeface="Heiti SC"/>
                <a:cs typeface="Heiti SC"/>
              </a:defRPr>
            </a:defPPr>
          </a:lstStyle>
          <a:p xmlns:a="http://schemas.openxmlformats.org/drawingml/2006/main">
            <a:pPr algn="l">
              <a:defRPr sz="1950" b="1">
                <a:solidFill>
                  <a:srgbClr val="477CA8"/>
                </a:solidFill>
                <a:latin typeface="Heiti SC"/>
                <a:ea typeface="Heiti SC"/>
                <a:cs typeface="Heiti SC"/>
              </a:defRPr>
            </a:pPr>
            <a:r>
              <a:rPr sz="1950" b="1">
                <a:solidFill>
                  <a:srgbClr val="477CA8"/>
                </a:solidFill>
                <a:latin typeface="Heiti SC"/>
                <a:ea typeface="Heiti SC"/>
                <a:cs typeface="Heiti SC"/>
              </a:rPr>
              <a:t>块 B ↓</a:t>
            </a:r>
          </a:p>
        </p:txBody>
      </p:sp>
      <p:sp>
        <p:nvSpPr>
          <p:cNvPr id="14" name="">
            <a:extLst xmlns:a="http://schemas.openxmlformats.org/drawingml/2006/main">
              <a:ext uri="{FF2B5EF4-FFF2-40B4-BE49-F238E27FC236}">
                <a16:creationId xmlns:a16="http://schemas.microsoft.com/office/drawing/2014/main" id="{5E7AE1E5-5305-4AFF-9287-67F71DA6DED5}"/>
              </a:ext>
            </a:extLst>
          </p:cNvPr>
          <p:cNvSpPr>
            <a:spLocks xmlns:a="http://schemas.openxmlformats.org/drawingml/2006/main" noGrp="1"/>
          </p:cNvSpPr>
          <p:nvPr/>
        </p:nvSpPr>
        <p:spPr>
          <a:xfrm xmlns:a="http://schemas.openxmlformats.org/drawingml/2006/main">
            <a:off x="3962400" y="5133975"/>
            <a:ext cx="1647825"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950" b="1">
                <a:solidFill>
                  <a:srgbClr val="477CA8"/>
                </a:solidFill>
                <a:latin typeface="Heiti SC"/>
                <a:ea typeface="Heiti SC"/>
                <a:cs typeface="Heiti SC"/>
              </a:defRPr>
            </a:defPPr>
          </a:lstStyle>
          <a:p xmlns:a="http://schemas.openxmlformats.org/drawingml/2006/main">
            <a:pPr algn="l">
              <a:defRPr sz="1950" b="1">
                <a:solidFill>
                  <a:srgbClr val="477CA8"/>
                </a:solidFill>
                <a:latin typeface="Heiti SC"/>
                <a:ea typeface="Heiti SC"/>
                <a:cs typeface="Heiti SC"/>
              </a:defRPr>
            </a:pPr>
            <a:r>
              <a:rPr sz="1950" b="1">
                <a:solidFill>
                  <a:srgbClr val="477CA8"/>
                </a:solidFill>
                <a:latin typeface="Heiti SC"/>
                <a:ea typeface="Heiti SC"/>
                <a:cs typeface="Heiti SC"/>
              </a:rPr>
              <a:t>← 块 C</a:t>
            </a:r>
          </a:p>
        </p:txBody>
      </p:sp>
      <p:sp>
        <p:nvSpPr>
          <p:cNvPr id="15" name="">
            <a:extLst xmlns:a="http://schemas.openxmlformats.org/drawingml/2006/main">
              <a:ext uri="{FF2B5EF4-FFF2-40B4-BE49-F238E27FC236}">
                <a16:creationId xmlns:a16="http://schemas.microsoft.com/office/drawing/2014/main" id="{C589DD50-DFB8-484B-A5A8-1DE3BF2017A2}"/>
              </a:ext>
            </a:extLst>
          </p:cNvPr>
          <p:cNvSpPr>
            <a:spLocks xmlns:a="http://schemas.openxmlformats.org/drawingml/2006/main" noGrp="1"/>
          </p:cNvSpPr>
          <p:nvPr/>
        </p:nvSpPr>
        <p:spPr>
          <a:xfrm xmlns:a="http://schemas.openxmlformats.org/drawingml/2006/main">
            <a:off x="666750" y="3381375"/>
            <a:ext cx="15525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950" b="1">
                <a:solidFill>
                  <a:srgbClr val="477CA8"/>
                </a:solidFill>
                <a:latin typeface="Heiti SC"/>
                <a:ea typeface="Heiti SC"/>
                <a:cs typeface="Heiti SC"/>
              </a:defRPr>
            </a:defPPr>
          </a:lstStyle>
          <a:p xmlns:a="http://schemas.openxmlformats.org/drawingml/2006/main">
            <a:pPr algn="l">
              <a:defRPr sz="1950" b="1">
                <a:solidFill>
                  <a:srgbClr val="477CA8"/>
                </a:solidFill>
                <a:latin typeface="Heiti SC"/>
                <a:ea typeface="Heiti SC"/>
                <a:cs typeface="Heiti SC"/>
              </a:defRPr>
            </a:pPr>
            <a:r>
              <a:rPr sz="1950" b="1">
                <a:solidFill>
                  <a:srgbClr val="477CA8"/>
                </a:solidFill>
                <a:latin typeface="Heiti SC"/>
                <a:ea typeface="Heiti SC"/>
                <a:cs typeface="Heiti SC"/>
              </a:rPr>
              <a:t>↑ 块 D</a:t>
            </a:r>
          </a:p>
        </p:txBody>
      </p:sp>
      <p:sp>
        <p:nvSpPr>
          <p:cNvPr id="16" name="">
            <a:extLst xmlns:a="http://schemas.openxmlformats.org/drawingml/2006/main">
              <a:ext uri="{FF2B5EF4-FFF2-40B4-BE49-F238E27FC236}">
                <a16:creationId xmlns:a16="http://schemas.microsoft.com/office/drawing/2014/main" id="{C49618F2-25F6-492C-9881-8B74D63EFA48}"/>
              </a:ext>
            </a:extLst>
          </p:cNvPr>
          <p:cNvSpPr>
            <a:spLocks xmlns:a="http://schemas.openxmlformats.org/drawingml/2006/main" noGrp="1"/>
          </p:cNvSpPr>
          <p:nvPr/>
        </p:nvSpPr>
        <p:spPr>
          <a:xfrm xmlns:a="http://schemas.openxmlformats.org/drawingml/2006/main">
            <a:off x="9144000" y="2847975"/>
            <a:ext cx="2381250" cy="1838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ctr">
              <a:defRPr sz="2100" b="1">
                <a:solidFill>
                  <a:srgbClr val="173B43"/>
                </a:solidFill>
                <a:latin typeface="Heiti SC"/>
                <a:ea typeface="Heiti SC"/>
                <a:cs typeface="Heiti SC"/>
              </a:defRPr>
            </a:defPPr>
          </a:lstStyle>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同一时刻</a:t>
            </a:r>
          </a:p>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多条连接推进</a:t>
            </a:r>
          </a:p>
          <a:p xmlns:a="http://schemas.openxmlformats.org/drawingml/2006/main">
            <a:pPr algn="ctr">
              <a:defRPr sz="2100" b="1">
                <a:solidFill>
                  <a:srgbClr val="173B43"/>
                </a:solidFill>
                <a:latin typeface="Heiti SC"/>
                <a:ea typeface="Heiti SC"/>
                <a:cs typeface="Heiti SC"/>
              </a:defRPr>
            </a:pPr>
            <a:r>
              <a:rPr sz="2100" b="1">
                <a:solidFill>
                  <a:srgbClr val="173B43"/>
                </a:solidFill>
                <a:latin typeface="Heiti SC"/>
                <a:ea typeface="Heiti SC"/>
                <a:cs typeface="Heiti SC"/>
              </a:rPr>
              <a:t>不同数据块</a:t>
            </a:r>
          </a:p>
        </p:txBody>
      </p:sp>
      <p:sp>
        <p:nvSpPr>
          <p:cNvPr id="17" name="">
            <a:extLst xmlns:a="http://schemas.openxmlformats.org/drawingml/2006/main">
              <a:ext uri="{FF2B5EF4-FFF2-40B4-BE49-F238E27FC236}">
                <a16:creationId xmlns:a16="http://schemas.microsoft.com/office/drawing/2014/main" id="{1A1EB767-73FA-4CAF-9837-B9D18117788F}"/>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评价算法：消息大小 × 拓扑映射 × 通道 × 同步开销</a:t>
            </a:r>
          </a:p>
        </p:txBody>
      </p:sp>
      <p:sp>
        <p:nvSpPr>
          <p:cNvPr id="18" name="">
            <a:extLst xmlns:a="http://schemas.openxmlformats.org/drawingml/2006/main">
              <a:ext uri="{FF2B5EF4-FFF2-40B4-BE49-F238E27FC236}">
                <a16:creationId xmlns:a16="http://schemas.microsoft.com/office/drawing/2014/main" id="{A24550A0-1DEA-4387-8CD1-926BBD9D7AB1}"/>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19" name="">
            <a:extLst xmlns:a="http://schemas.openxmlformats.org/drawingml/2006/main">
              <a:ext uri="{FF2B5EF4-FFF2-40B4-BE49-F238E27FC236}">
                <a16:creationId xmlns:a16="http://schemas.microsoft.com/office/drawing/2014/main" id="{49163798-F599-408A-B06F-4D6CCD0262B4}"/>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10</a:t>
            </a:r>
          </a:p>
        </p:txBody>
      </p:sp>
    </p:spTree>
    <p:extLst>
      <p:ext uri="{BB962C8B-B14F-4D97-AF65-F5344CB8AC3E}">
        <p14:creationId xmlns:p14="http://schemas.microsoft.com/office/powerpoint/2010/main" val="1068312444"/>
      </p:ext>
    </p:extLst>
  </p:cSld>
</p:sld>
</file>

<file path=ppt/slides/slide1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73BE23-C395-4320-86BA-04BA492CA2AD}"/>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读文章时，给结论标明证据身份</a:t>
            </a:r>
          </a:p>
        </p:txBody>
      </p:sp>
      <p:sp>
        <p:nvSpPr>
          <p:cNvPr id="2" name="">
            <a:extLst xmlns:a="http://schemas.openxmlformats.org/drawingml/2006/main">
              <a:ext uri="{FF2B5EF4-FFF2-40B4-BE49-F238E27FC236}">
                <a16:creationId xmlns:a16="http://schemas.microsoft.com/office/drawing/2014/main" id="{3EED9102-2B9C-480D-B855-6A7510EE6396}"/>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3F88786D-4388-4619-8874-157CA9F5A035}"/>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明确错误要纠正，未核信息保持未核</a:t>
            </a:r>
          </a:p>
        </p:txBody>
      </p:sp>
      <p:graphicFrame>
        <p:nvGraphicFramePr>
          <p:cNvPr id="4" name="">
            <a:extLst xmlns:a="http://schemas.openxmlformats.org/drawingml/2006/main">
              <a:ext uri="{FF2B5EF4-FFF2-40B4-BE49-F238E27FC236}">
                <a16:creationId xmlns:a16="http://schemas.microsoft.com/office/drawing/2014/main" id="{C4089276-AD6A-41AE-BA7C-5374089A9916}"/>
              </a:ext>
            </a:extLst>
          </p:cNvPr>
          <p:cNvGraphicFramePr/>
          <p:nvPr/>
        </p:nvGraphicFramePr>
        <p:xfrm>
          <a:off xmlns:a="http://schemas.openxmlformats.org/drawingml/2006/main" x="609600" y="1943100"/>
          <a:ext xmlns:a="http://schemas.openxmlformats.org/drawingml/2006/main" cx="10972800" cy="3467100"/>
        </p:xfrm>
        <a:graphic xmlns:a="http://schemas.openxmlformats.org/drawingml/2006/main">
          <a:graphicData uri="http://schemas.openxmlformats.org/drawingml/2006/table">
            <a:tbl>
              <a:tblPr/>
              <a:tblGrid>
                <a:gridCol w="2857500"/>
                <a:gridCol w="3619500"/>
                <a:gridCol w="4495800"/>
              </a:tblGrid>
              <a:tr h="693420">
                <a:tc>
                  <a:txBody>
                    <a:bodyPr lIns="114300" tIns="114300" rIns="114300" bIns="114300"/>
                    <a:lstStyle/>
                    <a:p>
                      <a:pPr algn="l"/>
                      <a:r>
                        <a:rPr sz="1725" b="1">
                          <a:solidFill>
                            <a:srgbClr val="FFFFFF"/>
                          </a:solidFill>
                          <a:latin typeface="Heiti SC"/>
                          <a:ea typeface="Heiti SC"/>
                          <a:cs typeface="Heiti SC"/>
                        </a:rPr>
                        <a:t>证据身份</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本文例子</a:t>
                      </a:r>
                    </a:p>
                  </a:txBody>
                  <a:tcPr marL="91440" marR="91440" marT="45720" marB="45720" anchor="ctr">
                    <a:solidFill>
                      <a:srgbClr val="173B43"/>
                    </a:solidFill>
                  </a:tcPr>
                </a:tc>
                <a:tc>
                  <a:txBody>
                    <a:bodyPr lIns="114300" tIns="114300" rIns="114300" bIns="114300"/>
                    <a:lstStyle/>
                    <a:p>
                      <a:pPr algn="l"/>
                      <a:r>
                        <a:rPr sz="1725" b="1">
                          <a:solidFill>
                            <a:srgbClr val="FFFFFF"/>
                          </a:solidFill>
                          <a:latin typeface="Heiti SC"/>
                          <a:ea typeface="Heiti SC"/>
                          <a:cs typeface="Heiti SC"/>
                        </a:rPr>
                        <a:t>如何使用</a:t>
                      </a:r>
                    </a:p>
                  </a:txBody>
                  <a:tcPr marL="91440" marR="91440" marT="45720" marB="45720" anchor="ctr">
                    <a:solidFill>
                      <a:srgbClr val="173B43"/>
                    </a:solidFill>
                  </a:tcPr>
                </a:tc>
              </a:tr>
              <a:tr h="693420">
                <a:tc>
                  <a:txBody>
                    <a:bodyPr lIns="114300" tIns="114300" rIns="114300" bIns="114300"/>
                    <a:lstStyle/>
                    <a:p>
                      <a:pPr algn="l"/>
                      <a:r>
                        <a:rPr sz="1725" b="0">
                          <a:solidFill>
                            <a:srgbClr val="304F55"/>
                          </a:solidFill>
                          <a:latin typeface="Heiti SC"/>
                          <a:ea typeface="Heiti SC"/>
                          <a:cs typeface="Heiti SC"/>
                        </a:rPr>
                        <a:t>标准 / 官方能力</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UALink 1.0 排序；SUE-Lite 无损</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限定版本、产品与实现范围</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作者观察</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5090 多卡结果；市场机型概括</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保留描述，要求实验条件</a:t>
                      </a:r>
                    </a:p>
                  </a:txBody>
                  <a:tcPr marL="91440" marR="91440" marT="45720" marB="45720" anchor="ctr">
                    <a:solidFill>
                      <a:srgbClr val="F8F7F2"/>
                    </a:solidFill>
                  </a:tcPr>
                </a:tc>
              </a:tr>
              <a:tr h="693420">
                <a:tc>
                  <a:txBody>
                    <a:bodyPr lIns="114300" tIns="114300" rIns="114300" bIns="114300"/>
                    <a:lstStyle/>
                    <a:p>
                      <a:pPr algn="l"/>
                      <a:r>
                        <a:rPr sz="1725" b="0">
                          <a:solidFill>
                            <a:srgbClr val="304F55"/>
                          </a:solidFill>
                          <a:latin typeface="Heiti SC"/>
                          <a:ea typeface="Heiti SC"/>
                          <a:cs typeface="Heiti SC"/>
                        </a:rPr>
                        <a:t>作者提案</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RO 喷洒与自定义 barrier</a:t>
                      </a:r>
                    </a:p>
                  </a:txBody>
                  <a:tcPr marL="91440" marR="91440" marT="45720" marB="45720" anchor="ctr">
                    <a:solidFill>
                      <a:srgbClr val="FFFFFF"/>
                    </a:solidFill>
                  </a:tcPr>
                </a:tc>
                <a:tc>
                  <a:txBody>
                    <a:bodyPr lIns="114300" tIns="114300" rIns="114300" bIns="114300"/>
                    <a:lstStyle/>
                    <a:p>
                      <a:pPr algn="l"/>
                      <a:r>
                        <a:rPr sz="1725" b="0">
                          <a:solidFill>
                            <a:srgbClr val="304F55"/>
                          </a:solidFill>
                          <a:latin typeface="Heiti SC"/>
                          <a:ea typeface="Heiti SC"/>
                          <a:cs typeface="Heiti SC"/>
                        </a:rPr>
                        <a:t>检验正确性，再评估成本</a:t>
                      </a:r>
                    </a:p>
                  </a:txBody>
                  <a:tcPr marL="91440" marR="91440" marT="45720" marB="45720" anchor="ctr">
                    <a:solidFill>
                      <a:srgbClr val="FFFFFF"/>
                    </a:solidFill>
                  </a:tcPr>
                </a:tc>
              </a:tr>
              <a:tr h="693420">
                <a:tc>
                  <a:txBody>
                    <a:bodyPr lIns="114300" tIns="114300" rIns="114300" bIns="114300"/>
                    <a:lstStyle/>
                    <a:p>
                      <a:pPr algn="l"/>
                      <a:r>
                        <a:rPr sz="1725" b="0">
                          <a:solidFill>
                            <a:srgbClr val="304F55"/>
                          </a:solidFill>
                          <a:latin typeface="Heiti SC"/>
                          <a:ea typeface="Heiti SC"/>
                          <a:cs typeface="Heiti SC"/>
                        </a:rPr>
                        <a:t>待核 / 预测</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国内 GPU 协议阵营、未来路线</a:t>
                      </a:r>
                    </a:p>
                  </a:txBody>
                  <a:tcPr marL="91440" marR="91440" marT="45720" marB="45720" anchor="ctr">
                    <a:solidFill>
                      <a:srgbClr val="F8F7F2"/>
                    </a:solidFill>
                  </a:tcPr>
                </a:tc>
                <a:tc>
                  <a:txBody>
                    <a:bodyPr lIns="114300" tIns="114300" rIns="114300" bIns="114300"/>
                    <a:lstStyle/>
                    <a:p>
                      <a:pPr algn="l"/>
                      <a:r>
                        <a:rPr sz="1725" b="0">
                          <a:solidFill>
                            <a:srgbClr val="304F55"/>
                          </a:solidFill>
                          <a:latin typeface="Heiti SC"/>
                          <a:ea typeface="Heiti SC"/>
                          <a:cs typeface="Heiti SC"/>
                        </a:rPr>
                        <a:t>不按品牌猜填，不作采购事实</a:t>
                      </a:r>
                    </a:p>
                  </a:txBody>
                  <a:tcPr marL="91440" marR="91440" marT="45720" marB="45720" anchor="ctr">
                    <a:solidFill>
                      <a:srgbClr val="F8F7F2"/>
                    </a:solidFill>
                  </a:tcPr>
                </a:tc>
              </a:tr>
            </a:tbl>
          </a:graphicData>
        </a:graphic>
      </p:graphicFrame>
      <p:sp>
        <p:nvSpPr>
          <p:cNvPr id="5" name="">
            <a:extLst xmlns:a="http://schemas.openxmlformats.org/drawingml/2006/main">
              <a:ext uri="{FF2B5EF4-FFF2-40B4-BE49-F238E27FC236}">
                <a16:creationId xmlns:a16="http://schemas.microsoft.com/office/drawing/2014/main" id="{D1545CD9-2323-4A0E-9110-9A1A6F552B4D}"/>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未找到证据 ≠ 已证明错误；标准支持 ≠ 产品已经实现</a:t>
            </a:r>
          </a:p>
        </p:txBody>
      </p:sp>
      <p:sp>
        <p:nvSpPr>
          <p:cNvPr id="6" name="">
            <a:extLst xmlns:a="http://schemas.openxmlformats.org/drawingml/2006/main">
              <a:ext uri="{FF2B5EF4-FFF2-40B4-BE49-F238E27FC236}">
                <a16:creationId xmlns:a16="http://schemas.microsoft.com/office/drawing/2014/main" id="{188F9AC8-96D6-4189-BCCF-46FD17118813}"/>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7" name="">
            <a:extLst xmlns:a="http://schemas.openxmlformats.org/drawingml/2006/main">
              <a:ext uri="{FF2B5EF4-FFF2-40B4-BE49-F238E27FC236}">
                <a16:creationId xmlns:a16="http://schemas.microsoft.com/office/drawing/2014/main" id="{8AAC261E-A1B1-4FC9-A708-0922A4386622}"/>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11</a:t>
            </a:r>
          </a:p>
        </p:txBody>
      </p:sp>
    </p:spTree>
    <p:extLst>
      <p:ext uri="{BB962C8B-B14F-4D97-AF65-F5344CB8AC3E}">
        <p14:creationId xmlns:p14="http://schemas.microsoft.com/office/powerpoint/2010/main" val="1425045673"/>
      </p:ext>
    </p:extLst>
  </p:cSld>
</p:sld>
</file>

<file path=ppt/slides/slide12.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5741A922-C45C-4E6F-9DBE-B65B5E36F034}"/>
              </a:ext>
            </a:extLst>
          </p:cNvPr>
          <p:cNvSpPr>
            <a:spLocks xmlns:a="http://schemas.openxmlformats.org/drawingml/2006/main" noGrp="1"/>
          </p:cNvSpPr>
          <p:nvPr/>
        </p:nvSpPr>
        <p:spPr>
          <a:xfrm xmlns:a="http://schemas.openxmlformats.org/drawingml/2006/main">
            <a:off x="609600" y="361950"/>
            <a:ext cx="10972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3150" b="1">
                <a:solidFill>
                  <a:srgbClr val="173B43"/>
                </a:solidFill>
                <a:latin typeface="Heiti SC"/>
                <a:ea typeface="Heiti SC"/>
                <a:cs typeface="Heiti SC"/>
              </a:defRPr>
            </a:defPPr>
          </a:lstStyle>
          <a:p xmlns:a="http://schemas.openxmlformats.org/drawingml/2006/main">
            <a:pPr algn="l">
              <a:defRPr sz="3150" b="1">
                <a:solidFill>
                  <a:srgbClr val="173B43"/>
                </a:solidFill>
                <a:latin typeface="Heiti SC"/>
                <a:ea typeface="Heiti SC"/>
                <a:cs typeface="Heiti SC"/>
              </a:defRPr>
            </a:pPr>
            <a:r>
              <a:rPr sz="3150" b="1">
                <a:solidFill>
                  <a:srgbClr val="173B43"/>
                </a:solidFill>
                <a:latin typeface="Heiti SC"/>
                <a:ea typeface="Heiti SC"/>
                <a:cs typeface="Heiti SC"/>
              </a:rPr>
              <a:t>用一条证据链，持续追问系统</a:t>
            </a:r>
          </a:p>
        </p:txBody>
      </p:sp>
      <p:sp>
        <p:nvSpPr>
          <p:cNvPr id="2" name="">
            <a:extLst xmlns:a="http://schemas.openxmlformats.org/drawingml/2006/main">
              <a:ext uri="{FF2B5EF4-FFF2-40B4-BE49-F238E27FC236}">
                <a16:creationId xmlns:a16="http://schemas.microsoft.com/office/drawing/2014/main" id="{E78AEADA-4094-4D0B-8ADE-99BD911D8C01}"/>
              </a:ext>
            </a:extLst>
          </p:cNvPr>
          <p:cNvSpPr>
            <a:spLocks xmlns:a="http://schemas.openxmlformats.org/drawingml/2006/main" noGrp="1"/>
          </p:cNvSpPr>
          <p:nvPr/>
        </p:nvSpPr>
        <p:spPr>
          <a:xfrm xmlns:a="http://schemas.openxmlformats.org/drawingml/2006/main">
            <a:off x="609600" y="1057275"/>
            <a:ext cx="10972800"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3" name="">
            <a:extLst xmlns:a="http://schemas.openxmlformats.org/drawingml/2006/main">
              <a:ext uri="{FF2B5EF4-FFF2-40B4-BE49-F238E27FC236}">
                <a16:creationId xmlns:a16="http://schemas.microsoft.com/office/drawing/2014/main" id="{23A0E1A1-FA96-4752-A32C-0EA5A65730EF}"/>
              </a:ext>
            </a:extLst>
          </p:cNvPr>
          <p:cNvSpPr>
            <a:spLocks xmlns:a="http://schemas.openxmlformats.org/drawingml/2006/main" noGrp="1"/>
          </p:cNvSpPr>
          <p:nvPr/>
        </p:nvSpPr>
        <p:spPr>
          <a:xfrm xmlns:a="http://schemas.openxmlformats.org/drawingml/2006/main">
            <a:off x="609600" y="1219200"/>
            <a:ext cx="109728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0">
                <a:solidFill>
                  <a:srgbClr val="61797E"/>
                </a:solidFill>
                <a:latin typeface="Heiti SC"/>
                <a:ea typeface="Heiti SC"/>
                <a:cs typeface="Heiti SC"/>
              </a:defRPr>
            </a:defPPr>
          </a:lstStyle>
          <a:p xmlns:a="http://schemas.openxmlformats.org/drawingml/2006/main">
            <a:pPr algn="l">
              <a:defRPr sz="1800" b="0">
                <a:solidFill>
                  <a:srgbClr val="61797E"/>
                </a:solidFill>
                <a:latin typeface="Heiti SC"/>
                <a:ea typeface="Heiti SC"/>
                <a:cs typeface="Heiti SC"/>
              </a:defRPr>
            </a:pPr>
            <a:r>
              <a:rPr sz="1800" b="0">
                <a:solidFill>
                  <a:srgbClr val="61797E"/>
                </a:solidFill>
                <a:latin typeface="Heiti SC"/>
                <a:ea typeface="Heiti SC"/>
                <a:cs typeface="Heiti SC"/>
              </a:rPr>
              <a:t>任务 → 语义 → 拓扑 → 机制 → 软件 → 实测</a:t>
            </a:r>
          </a:p>
        </p:txBody>
      </p:sp>
      <p:sp>
        <p:nvSpPr>
          <p:cNvPr id="4" name="">
            <a:extLst xmlns:a="http://schemas.openxmlformats.org/drawingml/2006/main">
              <a:ext uri="{FF2B5EF4-FFF2-40B4-BE49-F238E27FC236}">
                <a16:creationId xmlns:a16="http://schemas.microsoft.com/office/drawing/2014/main" id="{ED8269A3-2D3F-4040-8F6E-A23764973955}"/>
              </a:ext>
            </a:extLst>
          </p:cNvPr>
          <p:cNvSpPr>
            <a:spLocks xmlns:a="http://schemas.openxmlformats.org/drawingml/2006/main" noGrp="1"/>
          </p:cNvSpPr>
          <p:nvPr/>
        </p:nvSpPr>
        <p:spPr>
          <a:xfrm xmlns:a="http://schemas.openxmlformats.org/drawingml/2006/main">
            <a:off x="609600" y="191452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1</a:t>
            </a:r>
          </a:p>
        </p:txBody>
      </p:sp>
      <p:sp>
        <p:nvSpPr>
          <p:cNvPr id="5" name="">
            <a:extLst xmlns:a="http://schemas.openxmlformats.org/drawingml/2006/main">
              <a:ext uri="{FF2B5EF4-FFF2-40B4-BE49-F238E27FC236}">
                <a16:creationId xmlns:a16="http://schemas.microsoft.com/office/drawing/2014/main" id="{DCA0736E-B7BC-4129-9931-31A6A4D1A90B}"/>
              </a:ext>
            </a:extLst>
          </p:cNvPr>
          <p:cNvSpPr>
            <a:spLocks xmlns:a="http://schemas.openxmlformats.org/drawingml/2006/main" noGrp="1"/>
          </p:cNvSpPr>
          <p:nvPr/>
        </p:nvSpPr>
        <p:spPr>
          <a:xfrm xmlns:a="http://schemas.openxmlformats.org/drawingml/2006/main">
            <a:off x="1438275" y="191452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先确定任务：谁与谁通信，何时需要结果？</a:t>
            </a:r>
          </a:p>
        </p:txBody>
      </p:sp>
      <p:sp>
        <p:nvSpPr>
          <p:cNvPr id="6" name="">
            <a:extLst xmlns:a="http://schemas.openxmlformats.org/drawingml/2006/main">
              <a:ext uri="{FF2B5EF4-FFF2-40B4-BE49-F238E27FC236}">
                <a16:creationId xmlns:a16="http://schemas.microsoft.com/office/drawing/2014/main" id="{E2618D2B-4FA0-4A65-935E-AC5FDF37E6A0}"/>
              </a:ext>
            </a:extLst>
          </p:cNvPr>
          <p:cNvSpPr>
            <a:spLocks xmlns:a="http://schemas.openxmlformats.org/drawingml/2006/main" noGrp="1"/>
          </p:cNvSpPr>
          <p:nvPr/>
        </p:nvSpPr>
        <p:spPr>
          <a:xfrm xmlns:a="http://schemas.openxmlformats.org/drawingml/2006/main">
            <a:off x="1438275" y="249555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7" name="">
            <a:extLst xmlns:a="http://schemas.openxmlformats.org/drawingml/2006/main">
              <a:ext uri="{FF2B5EF4-FFF2-40B4-BE49-F238E27FC236}">
                <a16:creationId xmlns:a16="http://schemas.microsoft.com/office/drawing/2014/main" id="{969317C0-17CE-46A6-826A-0AF524D0DF8E}"/>
              </a:ext>
            </a:extLst>
          </p:cNvPr>
          <p:cNvSpPr>
            <a:spLocks xmlns:a="http://schemas.openxmlformats.org/drawingml/2006/main" noGrp="1"/>
          </p:cNvSpPr>
          <p:nvPr/>
        </p:nvSpPr>
        <p:spPr>
          <a:xfrm xmlns:a="http://schemas.openxmlformats.org/drawingml/2006/main">
            <a:off x="609600" y="2647950"/>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2</a:t>
            </a:r>
          </a:p>
        </p:txBody>
      </p:sp>
      <p:sp>
        <p:nvSpPr>
          <p:cNvPr id="8" name="">
            <a:extLst xmlns:a="http://schemas.openxmlformats.org/drawingml/2006/main">
              <a:ext uri="{FF2B5EF4-FFF2-40B4-BE49-F238E27FC236}">
                <a16:creationId xmlns:a16="http://schemas.microsoft.com/office/drawing/2014/main" id="{E68E180C-1797-4BE8-AC1B-80273C24131C}"/>
              </a:ext>
            </a:extLst>
          </p:cNvPr>
          <p:cNvSpPr>
            <a:spLocks xmlns:a="http://schemas.openxmlformats.org/drawingml/2006/main" noGrp="1"/>
          </p:cNvSpPr>
          <p:nvPr/>
        </p:nvSpPr>
        <p:spPr>
          <a:xfrm xmlns:a="http://schemas.openxmlformats.org/drawingml/2006/main">
            <a:off x="1438275" y="2647950"/>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再确定语义：寻址、访问、顺序、完成与一致性</a:t>
            </a:r>
          </a:p>
        </p:txBody>
      </p:sp>
      <p:sp>
        <p:nvSpPr>
          <p:cNvPr id="9" name="">
            <a:extLst xmlns:a="http://schemas.openxmlformats.org/drawingml/2006/main">
              <a:ext uri="{FF2B5EF4-FFF2-40B4-BE49-F238E27FC236}">
                <a16:creationId xmlns:a16="http://schemas.microsoft.com/office/drawing/2014/main" id="{424F73EB-5B1A-486A-A688-494F0EB1B722}"/>
              </a:ext>
            </a:extLst>
          </p:cNvPr>
          <p:cNvSpPr>
            <a:spLocks xmlns:a="http://schemas.openxmlformats.org/drawingml/2006/main" noGrp="1"/>
          </p:cNvSpPr>
          <p:nvPr/>
        </p:nvSpPr>
        <p:spPr>
          <a:xfrm xmlns:a="http://schemas.openxmlformats.org/drawingml/2006/main">
            <a:off x="1438275" y="3228975"/>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0" name="">
            <a:extLst xmlns:a="http://schemas.openxmlformats.org/drawingml/2006/main">
              <a:ext uri="{FF2B5EF4-FFF2-40B4-BE49-F238E27FC236}">
                <a16:creationId xmlns:a16="http://schemas.microsoft.com/office/drawing/2014/main" id="{BA330E9A-F2D8-48B6-8F65-5DCAD8A57AB2}"/>
              </a:ext>
            </a:extLst>
          </p:cNvPr>
          <p:cNvSpPr>
            <a:spLocks xmlns:a="http://schemas.openxmlformats.org/drawingml/2006/main" noGrp="1"/>
          </p:cNvSpPr>
          <p:nvPr/>
        </p:nvSpPr>
        <p:spPr>
          <a:xfrm xmlns:a="http://schemas.openxmlformats.org/drawingml/2006/main">
            <a:off x="609600" y="338137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3</a:t>
            </a:r>
          </a:p>
        </p:txBody>
      </p:sp>
      <p:sp>
        <p:nvSpPr>
          <p:cNvPr id="11" name="">
            <a:extLst xmlns:a="http://schemas.openxmlformats.org/drawingml/2006/main">
              <a:ext uri="{FF2B5EF4-FFF2-40B4-BE49-F238E27FC236}">
                <a16:creationId xmlns:a16="http://schemas.microsoft.com/office/drawing/2014/main" id="{899AF411-A450-49EB-9067-BD379F0CC738}"/>
              </a:ext>
            </a:extLst>
          </p:cNvPr>
          <p:cNvSpPr>
            <a:spLocks xmlns:a="http://schemas.openxmlformats.org/drawingml/2006/main" noGrp="1"/>
          </p:cNvSpPr>
          <p:nvPr/>
        </p:nvSpPr>
        <p:spPr>
          <a:xfrm xmlns:a="http://schemas.openxmlformats.org/drawingml/2006/main">
            <a:off x="1438275" y="338137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画出路径：链路、交换节点、共享切面与队列</a:t>
            </a:r>
          </a:p>
        </p:txBody>
      </p:sp>
      <p:sp>
        <p:nvSpPr>
          <p:cNvPr id="12" name="">
            <a:extLst xmlns:a="http://schemas.openxmlformats.org/drawingml/2006/main">
              <a:ext uri="{FF2B5EF4-FFF2-40B4-BE49-F238E27FC236}">
                <a16:creationId xmlns:a16="http://schemas.microsoft.com/office/drawing/2014/main" id="{1382A0A9-E283-49E6-A02C-4C514AEA3979}"/>
              </a:ext>
            </a:extLst>
          </p:cNvPr>
          <p:cNvSpPr>
            <a:spLocks xmlns:a="http://schemas.openxmlformats.org/drawingml/2006/main" noGrp="1"/>
          </p:cNvSpPr>
          <p:nvPr/>
        </p:nvSpPr>
        <p:spPr>
          <a:xfrm xmlns:a="http://schemas.openxmlformats.org/drawingml/2006/main">
            <a:off x="1438275" y="396240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3" name="">
            <a:extLst xmlns:a="http://schemas.openxmlformats.org/drawingml/2006/main">
              <a:ext uri="{FF2B5EF4-FFF2-40B4-BE49-F238E27FC236}">
                <a16:creationId xmlns:a16="http://schemas.microsoft.com/office/drawing/2014/main" id="{044D22A6-0BA2-4CC6-A46E-061ECD6DECE6}"/>
              </a:ext>
            </a:extLst>
          </p:cNvPr>
          <p:cNvSpPr>
            <a:spLocks xmlns:a="http://schemas.openxmlformats.org/drawingml/2006/main" noGrp="1"/>
          </p:cNvSpPr>
          <p:nvPr/>
        </p:nvSpPr>
        <p:spPr>
          <a:xfrm xmlns:a="http://schemas.openxmlformats.org/drawingml/2006/main">
            <a:off x="609600" y="4114800"/>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4</a:t>
            </a:r>
          </a:p>
        </p:txBody>
      </p:sp>
      <p:sp>
        <p:nvSpPr>
          <p:cNvPr id="14" name="">
            <a:extLst xmlns:a="http://schemas.openxmlformats.org/drawingml/2006/main">
              <a:ext uri="{FF2B5EF4-FFF2-40B4-BE49-F238E27FC236}">
                <a16:creationId xmlns:a16="http://schemas.microsoft.com/office/drawing/2014/main" id="{474C32A0-6619-4297-9FC1-677D75E6B576}"/>
              </a:ext>
            </a:extLst>
          </p:cNvPr>
          <p:cNvSpPr>
            <a:spLocks xmlns:a="http://schemas.openxmlformats.org/drawingml/2006/main" noGrp="1"/>
          </p:cNvSpPr>
          <p:nvPr/>
        </p:nvSpPr>
        <p:spPr>
          <a:xfrm xmlns:a="http://schemas.openxmlformats.org/drawingml/2006/main">
            <a:off x="1438275" y="4114800"/>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核对实现：版本、端点、软件、隔离与故障处理</a:t>
            </a:r>
          </a:p>
        </p:txBody>
      </p:sp>
      <p:sp>
        <p:nvSpPr>
          <p:cNvPr id="15" name="">
            <a:extLst xmlns:a="http://schemas.openxmlformats.org/drawingml/2006/main">
              <a:ext uri="{FF2B5EF4-FFF2-40B4-BE49-F238E27FC236}">
                <a16:creationId xmlns:a16="http://schemas.microsoft.com/office/drawing/2014/main" id="{5FA19DEF-1FD1-4D51-964F-B4B8960AE374}"/>
              </a:ext>
            </a:extLst>
          </p:cNvPr>
          <p:cNvSpPr>
            <a:spLocks xmlns:a="http://schemas.openxmlformats.org/drawingml/2006/main" noGrp="1"/>
          </p:cNvSpPr>
          <p:nvPr/>
        </p:nvSpPr>
        <p:spPr>
          <a:xfrm xmlns:a="http://schemas.openxmlformats.org/drawingml/2006/main">
            <a:off x="1438275" y="4695825"/>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6" name="">
            <a:extLst xmlns:a="http://schemas.openxmlformats.org/drawingml/2006/main">
              <a:ext uri="{FF2B5EF4-FFF2-40B4-BE49-F238E27FC236}">
                <a16:creationId xmlns:a16="http://schemas.microsoft.com/office/drawing/2014/main" id="{B0412EFA-C2B1-424E-8A81-ACAC0DC97A63}"/>
              </a:ext>
            </a:extLst>
          </p:cNvPr>
          <p:cNvSpPr>
            <a:spLocks xmlns:a="http://schemas.openxmlformats.org/drawingml/2006/main" noGrp="1"/>
          </p:cNvSpPr>
          <p:nvPr/>
        </p:nvSpPr>
        <p:spPr>
          <a:xfrm xmlns:a="http://schemas.openxmlformats.org/drawingml/2006/main">
            <a:off x="609600" y="4848225"/>
            <a:ext cx="6096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700" b="1">
                <a:solidFill>
                  <a:srgbClr val="078B85"/>
                </a:solidFill>
                <a:latin typeface="Heiti SC"/>
                <a:ea typeface="Heiti SC"/>
                <a:cs typeface="Heiti SC"/>
              </a:defRPr>
            </a:defPPr>
          </a:lstStyle>
          <a:p xmlns:a="http://schemas.openxmlformats.org/drawingml/2006/main">
            <a:pPr algn="l">
              <a:defRPr sz="2700" b="1">
                <a:solidFill>
                  <a:srgbClr val="078B85"/>
                </a:solidFill>
                <a:latin typeface="Heiti SC"/>
                <a:ea typeface="Heiti SC"/>
                <a:cs typeface="Heiti SC"/>
              </a:defRPr>
            </a:pPr>
            <a:r>
              <a:rPr sz="2700" b="1">
                <a:solidFill>
                  <a:srgbClr val="078B85"/>
                </a:solidFill>
                <a:latin typeface="Heiti SC"/>
                <a:ea typeface="Heiti SC"/>
                <a:cs typeface="Heiti SC"/>
              </a:rPr>
              <a:t>5</a:t>
            </a:r>
          </a:p>
        </p:txBody>
      </p:sp>
      <p:sp>
        <p:nvSpPr>
          <p:cNvPr id="17" name="">
            <a:extLst xmlns:a="http://schemas.openxmlformats.org/drawingml/2006/main">
              <a:ext uri="{FF2B5EF4-FFF2-40B4-BE49-F238E27FC236}">
                <a16:creationId xmlns:a16="http://schemas.microsoft.com/office/drawing/2014/main" id="{CFBC8728-10CB-4FA3-B891-A08F8B0EC267}"/>
              </a:ext>
            </a:extLst>
          </p:cNvPr>
          <p:cNvSpPr>
            <a:spLocks xmlns:a="http://schemas.openxmlformats.org/drawingml/2006/main" noGrp="1"/>
          </p:cNvSpPr>
          <p:nvPr/>
        </p:nvSpPr>
        <p:spPr>
          <a:xfrm xmlns:a="http://schemas.openxmlformats.org/drawingml/2006/main">
            <a:off x="1438275" y="4848225"/>
            <a:ext cx="10144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2025" b="0">
                <a:solidFill>
                  <a:srgbClr val="173B43"/>
                </a:solidFill>
                <a:latin typeface="Heiti SC"/>
                <a:ea typeface="Heiti SC"/>
                <a:cs typeface="Heiti SC"/>
              </a:defRPr>
            </a:defPPr>
          </a:lstStyle>
          <a:p xmlns:a="http://schemas.openxmlformats.org/drawingml/2006/main">
            <a:pPr algn="l">
              <a:defRPr sz="2025" b="0">
                <a:solidFill>
                  <a:srgbClr val="173B43"/>
                </a:solidFill>
                <a:latin typeface="Heiti SC"/>
                <a:ea typeface="Heiti SC"/>
                <a:cs typeface="Heiti SC"/>
              </a:defRPr>
            </a:pPr>
            <a:r>
              <a:rPr sz="2025" b="0">
                <a:solidFill>
                  <a:srgbClr val="173B43"/>
                </a:solidFill>
                <a:latin typeface="Heiti SC"/>
                <a:ea typeface="Heiti SC"/>
                <a:cs typeface="Heiti SC"/>
              </a:rPr>
              <a:t>最后看收益：正确性、扩展效率、尾延迟与稳定性</a:t>
            </a:r>
          </a:p>
        </p:txBody>
      </p:sp>
      <p:sp>
        <p:nvSpPr>
          <p:cNvPr id="18" name="">
            <a:extLst xmlns:a="http://schemas.openxmlformats.org/drawingml/2006/main">
              <a:ext uri="{FF2B5EF4-FFF2-40B4-BE49-F238E27FC236}">
                <a16:creationId xmlns:a16="http://schemas.microsoft.com/office/drawing/2014/main" id="{899C7153-82B5-4903-A608-72976DAFE247}"/>
              </a:ext>
            </a:extLst>
          </p:cNvPr>
          <p:cNvSpPr>
            <a:spLocks xmlns:a="http://schemas.openxmlformats.org/drawingml/2006/main" noGrp="1"/>
          </p:cNvSpPr>
          <p:nvPr/>
        </p:nvSpPr>
        <p:spPr>
          <a:xfrm xmlns:a="http://schemas.openxmlformats.org/drawingml/2006/main">
            <a:off x="1438275" y="5429250"/>
            <a:ext cx="10144125" cy="9525"/>
          </a:xfrm>
          <a:prstGeom xmlns:a="http://schemas.openxmlformats.org/drawingml/2006/main" prst="rect">
            <a:avLst/>
          </a:prstGeom>
          <a:solidFill xmlns:a="http://schemas.openxmlformats.org/drawingml/2006/main">
            <a:srgbClr val="B4C8C8"/>
          </a:solidFill>
          <a:ln xmlns:a="http://schemas.openxmlformats.org/drawingml/2006/main" w="12383">
            <a:solidFill>
              <a:srgbClr val="B4C8C8"/>
            </a:solidFill>
          </a:ln>
        </p:spPr>
      </p:sp>
      <p:sp>
        <p:nvSpPr>
          <p:cNvPr id="19" name="">
            <a:extLst xmlns:a="http://schemas.openxmlformats.org/drawingml/2006/main">
              <a:ext uri="{FF2B5EF4-FFF2-40B4-BE49-F238E27FC236}">
                <a16:creationId xmlns:a16="http://schemas.microsoft.com/office/drawing/2014/main" id="{5CD9DD34-8E11-4437-9C0F-3EC2183B4C13}"/>
              </a:ext>
            </a:extLst>
          </p:cNvPr>
          <p:cNvSpPr>
            <a:spLocks xmlns:a="http://schemas.openxmlformats.org/drawingml/2006/main" noGrp="1"/>
          </p:cNvSpPr>
          <p:nvPr/>
        </p:nvSpPr>
        <p:spPr>
          <a:xfrm xmlns:a="http://schemas.openxmlformats.org/drawingml/2006/main">
            <a:off x="609600" y="59055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800" b="1">
                <a:solidFill>
                  <a:srgbClr val="078B85"/>
                </a:solidFill>
                <a:latin typeface="Heiti SC"/>
                <a:ea typeface="Heiti SC"/>
                <a:cs typeface="Heiti SC"/>
              </a:defRPr>
            </a:defPPr>
          </a:lstStyle>
          <a:p xmlns:a="http://schemas.openxmlformats.org/drawingml/2006/main">
            <a:pPr algn="l">
              <a:defRPr sz="1800" b="1">
                <a:solidFill>
                  <a:srgbClr val="078B85"/>
                </a:solidFill>
                <a:latin typeface="Heiti SC"/>
                <a:ea typeface="Heiti SC"/>
                <a:cs typeface="Heiti SC"/>
              </a:defRPr>
            </a:pPr>
            <a:r>
              <a:rPr sz="1800" b="1">
                <a:solidFill>
                  <a:srgbClr val="078B85"/>
                </a:solidFill>
                <a:latin typeface="Heiti SC"/>
                <a:ea typeface="Heiti SC"/>
                <a:cs typeface="Heiti SC"/>
              </a:rPr>
              <a:t>每一个“更大、更快、兼容”，都应能回到条件和证据</a:t>
            </a:r>
          </a:p>
        </p:txBody>
      </p:sp>
      <p:sp>
        <p:nvSpPr>
          <p:cNvPr id="20" name="">
            <a:extLst xmlns:a="http://schemas.openxmlformats.org/drawingml/2006/main">
              <a:ext uri="{FF2B5EF4-FFF2-40B4-BE49-F238E27FC236}">
                <a16:creationId xmlns:a16="http://schemas.microsoft.com/office/drawing/2014/main" id="{18CBD75A-195F-4C08-BF4C-CDF69CEDA977}"/>
              </a:ext>
            </a:extLst>
          </p:cNvPr>
          <p:cNvSpPr>
            <a:spLocks xmlns:a="http://schemas.openxmlformats.org/drawingml/2006/main" noGrp="1"/>
          </p:cNvSpPr>
          <p:nvPr/>
        </p:nvSpPr>
        <p:spPr>
          <a:xfrm xmlns:a="http://schemas.openxmlformats.org/drawingml/2006/main">
            <a:off x="609600" y="6543675"/>
            <a:ext cx="5715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l">
              <a:defRPr sz="1125" b="0">
                <a:solidFill>
                  <a:srgbClr val="61797E"/>
                </a:solidFill>
                <a:latin typeface="Heiti SC"/>
                <a:ea typeface="Heiti SC"/>
                <a:cs typeface="Heiti SC"/>
              </a:defRPr>
            </a:defPPr>
          </a:lstStyle>
          <a:p xmlns:a="http://schemas.openxmlformats.org/drawingml/2006/main">
            <a:pPr algn="l">
              <a:defRPr sz="1125" b="0">
                <a:solidFill>
                  <a:srgbClr val="61797E"/>
                </a:solidFill>
                <a:latin typeface="Heiti SC"/>
                <a:ea typeface="Heiti SC"/>
                <a:cs typeface="Heiti SC"/>
              </a:defRPr>
            </a:pPr>
            <a:r>
              <a:rPr sz="1125" b="0">
                <a:solidFill>
                  <a:srgbClr val="61797E"/>
                </a:solidFill>
                <a:latin typeface="Heiti SC"/>
                <a:ea typeface="Heiti SC"/>
                <a:cs typeface="Heiti SC"/>
              </a:rPr>
              <a:t>GPU 扩展 · 第 3 期</a:t>
            </a:r>
          </a:p>
        </p:txBody>
      </p:sp>
      <p:sp>
        <p:nvSpPr>
          <p:cNvPr id="21" name="">
            <a:extLst xmlns:a="http://schemas.openxmlformats.org/drawingml/2006/main">
              <a:ext uri="{FF2B5EF4-FFF2-40B4-BE49-F238E27FC236}">
                <a16:creationId xmlns:a16="http://schemas.microsoft.com/office/drawing/2014/main" id="{24248CCC-A0A0-45BC-9C1B-E5376ACDABE8}"/>
              </a:ext>
            </a:extLst>
          </p:cNvPr>
          <p:cNvSpPr>
            <a:spLocks xmlns:a="http://schemas.openxmlformats.org/drawingml/2006/main" noGrp="1"/>
          </p:cNvSpPr>
          <p:nvPr/>
        </p:nvSpPr>
        <p:spPr>
          <a:xfrm xmlns:a="http://schemas.openxmlformats.org/drawingml/2006/main">
            <a:off x="11106150" y="6515100"/>
            <a:ext cx="476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ctr"/>
          <a:lstStyle xmlns:a="http://schemas.openxmlformats.org/drawingml/2006/main">
            <a:defPPr algn="r">
              <a:defRPr sz="1275" b="0">
                <a:solidFill>
                  <a:srgbClr val="61797E"/>
                </a:solidFill>
                <a:latin typeface="Heiti SC"/>
                <a:ea typeface="Heiti SC"/>
                <a:cs typeface="Heiti SC"/>
              </a:defRPr>
            </a:defPPr>
          </a:lstStyle>
          <a:p xmlns:a="http://schemas.openxmlformats.org/drawingml/2006/main">
            <a:pPr algn="r">
              <a:defRPr sz="1275" b="0">
                <a:solidFill>
                  <a:srgbClr val="61797E"/>
                </a:solidFill>
                <a:latin typeface="Heiti SC"/>
                <a:ea typeface="Heiti SC"/>
                <a:cs typeface="Heiti SC"/>
              </a:defRPr>
            </a:pPr>
            <a:r>
              <a:rPr sz="1275" b="0">
                <a:solidFill>
                  <a:srgbClr val="61797E"/>
                </a:solidFill>
                <a:latin typeface="Heiti SC"/>
                <a:ea typeface="Heiti SC"/>
                <a:cs typeface="Heiti SC"/>
              </a:rPr>
              <a:t>12</a:t>
            </a:r>
          </a:p>
        </p:txBody>
      </p:sp>
    </p:spTree>
    <p:extLst>
      <p:ext uri="{BB962C8B-B14F-4D97-AF65-F5344CB8AC3E}">
        <p14:creationId xmlns:p14="http://schemas.microsoft.com/office/powerpoint/2010/main" val="16797514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Heiti SC"/>
        <a:ea typeface=""/>
        <a:cs typeface=""/>
      </a:majorFont>
      <a:minorFont>
        <a:latin typeface="Heiti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2026-10-10T21:46:35.7220000Z</dcterms:created>
  <dcterms:modified xsi:type="dcterms:W3CDTF">2026-10-10T21:46:35.7220000Z</dcterms:modified>
</coreProperties>
</file>