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a6c368a4044d7c" /><Relationship Type="http://schemas.openxmlformats.org/officeDocument/2006/relationships/extended-properties" Target="/docProps/app.xml" Id="R5ec5a74032ab446c" /><Relationship Type="http://schemas.openxmlformats.org/officeDocument/2006/relationships/officeDocument" Target="/ppt/presentation.xml" Id="Rcb7c7b3892044e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74014a5ec047d5"/>
  </p:sldMasterIdLst>
  <p:notesMasterIdLst>
    <p:notesMasterId xmlns:r="http://schemas.openxmlformats.org/officeDocument/2006/relationships" r:id="R24e1c060b3144a46"/>
  </p:notesMasterIdLst>
  <p:sldIdLst>
    <p:sldId xmlns:r="http://schemas.openxmlformats.org/officeDocument/2006/relationships" id="256" r:id="Rb8ca9138185646cc"/>
    <p:sldId xmlns:r="http://schemas.openxmlformats.org/officeDocument/2006/relationships" id="257" r:id="Rb7929afa83f64348"/>
    <p:sldId xmlns:r="http://schemas.openxmlformats.org/officeDocument/2006/relationships" id="258" r:id="Re8cabc086065494e"/>
    <p:sldId xmlns:r="http://schemas.openxmlformats.org/officeDocument/2006/relationships" id="259" r:id="Rf876605e0f564898"/>
    <p:sldId xmlns:r="http://schemas.openxmlformats.org/officeDocument/2006/relationships" id="260" r:id="Rac7552da0ed6419e"/>
    <p:sldId xmlns:r="http://schemas.openxmlformats.org/officeDocument/2006/relationships" id="261" r:id="Rc36f2c9e3bcd42ef"/>
    <p:sldId xmlns:r="http://schemas.openxmlformats.org/officeDocument/2006/relationships" id="262" r:id="R72ea041d3e184d9b"/>
    <p:sldId xmlns:r="http://schemas.openxmlformats.org/officeDocument/2006/relationships" id="263" r:id="R84b02ff2fc9444ad"/>
    <p:sldId xmlns:r="http://schemas.openxmlformats.org/officeDocument/2006/relationships" id="264" r:id="R1a2a2c6b50df473d"/>
    <p:sldId xmlns:r="http://schemas.openxmlformats.org/officeDocument/2006/relationships" id="265" r:id="Rb8ca866d5b534d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6fe334c4034816" /><Relationship Type="http://schemas.openxmlformats.org/officeDocument/2006/relationships/slideMaster" Target="/ppt/slideMasters/slideMaster1.xml" Id="Ref74014a5ec047d5" /><Relationship Type="http://schemas.openxmlformats.org/officeDocument/2006/relationships/notesMaster" Target="/ppt/notesMasters/notesMaster1.xml" Id="R24e1c060b3144a46" /><Relationship Type="http://schemas.openxmlformats.org/officeDocument/2006/relationships/presProps" Target="/ppt/presProps.xml" Id="Rd969cffef89d4000" /><Relationship Type="http://schemas.openxmlformats.org/officeDocument/2006/relationships/tableStyles" Target="/ppt/tableStyles.xml" Id="R8fd8744f6c6c41a0" /><Relationship Type="http://schemas.openxmlformats.org/officeDocument/2006/relationships/slide" Target="/ppt/slides/slide1.xml" Id="Rb8ca9138185646cc" /><Relationship Type="http://schemas.openxmlformats.org/officeDocument/2006/relationships/slide" Target="/ppt/slides/slide2.xml" Id="Rb7929afa83f64348" /><Relationship Type="http://schemas.openxmlformats.org/officeDocument/2006/relationships/slide" Target="/ppt/slides/slide3.xml" Id="Re8cabc086065494e" /><Relationship Type="http://schemas.openxmlformats.org/officeDocument/2006/relationships/slide" Target="/ppt/slides/slide4.xml" Id="Rf876605e0f564898" /><Relationship Type="http://schemas.openxmlformats.org/officeDocument/2006/relationships/slide" Target="/ppt/slides/slide5.xml" Id="Rac7552da0ed6419e" /><Relationship Type="http://schemas.openxmlformats.org/officeDocument/2006/relationships/slide" Target="/ppt/slides/slide6.xml" Id="Rc36f2c9e3bcd42ef" /><Relationship Type="http://schemas.openxmlformats.org/officeDocument/2006/relationships/slide" Target="/ppt/slides/slide7.xml" Id="R72ea041d3e184d9b" /><Relationship Type="http://schemas.openxmlformats.org/officeDocument/2006/relationships/slide" Target="/ppt/slides/slide8.xml" Id="R84b02ff2fc9444ad" /><Relationship Type="http://schemas.openxmlformats.org/officeDocument/2006/relationships/slide" Target="/ppt/slides/slide9.xml" Id="R1a2a2c6b50df473d" /><Relationship Type="http://schemas.openxmlformats.org/officeDocument/2006/relationships/slide" Target="/ppt/slides/slide10.xml" Id="Rb8ca866d5b534d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846e5e385843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Heiti SC"/>
        <a:ea typeface=""/>
        <a:cs typeface=""/>
      </a:majorFont>
      <a:minorFont>
        <a:latin typeface="Heiti S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ec5bfaf28b4df8" /><Relationship Type="http://schemas.openxmlformats.org/officeDocument/2006/relationships/notesMaster" Target="/ppt/notesMasters/notesMaster1.xml" Id="R554f142f51434c7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306532ae3c457d" /><Relationship Type="http://schemas.openxmlformats.org/officeDocument/2006/relationships/notesMaster" Target="/ppt/notesMasters/notesMaster1.xml" Id="Rd393d8384d8548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23b17042b0a4ec3" /><Relationship Type="http://schemas.openxmlformats.org/officeDocument/2006/relationships/notesMaster" Target="/ppt/notesMasters/notesMaster1.xml" Id="R0c97979b5b454d2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ad1e89688a4e46" /><Relationship Type="http://schemas.openxmlformats.org/officeDocument/2006/relationships/notesMaster" Target="/ppt/notesMasters/notesMaster1.xml" Id="Rbeecac251f5440d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0748a6bf0d48be" /><Relationship Type="http://schemas.openxmlformats.org/officeDocument/2006/relationships/notesMaster" Target="/ppt/notesMasters/notesMaster1.xml" Id="R8ebf590414bb44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13a0ac7f724c9a" /><Relationship Type="http://schemas.openxmlformats.org/officeDocument/2006/relationships/notesMaster" Target="/ppt/notesMasters/notesMaster1.xml" Id="Ra37e52eb0ab04f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2eb4c5aa3c4519" /><Relationship Type="http://schemas.openxmlformats.org/officeDocument/2006/relationships/notesMaster" Target="/ppt/notesMasters/notesMaster1.xml" Id="R9aa794827f5f4c0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aa35091eab466a" /><Relationship Type="http://schemas.openxmlformats.org/officeDocument/2006/relationships/notesMaster" Target="/ppt/notesMasters/notesMaster1.xml" Id="Rf8e41e6a9bd34fc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d212856b83d4584" /><Relationship Type="http://schemas.openxmlformats.org/officeDocument/2006/relationships/notesMaster" Target="/ppt/notesMasters/notesMaster1.xml" Id="R64bcf5d8cff341a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e470b9aad0f4ef6" /><Relationship Type="http://schemas.openxmlformats.org/officeDocument/2006/relationships/notesMaster" Target="/ppt/notesMasters/notesMaster1.xml" Id="R5bdc3c99af6e4a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第2期 第1页｜交换芯片解决什么？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【旁白】</a:t>
            </a:r>
          </a:p>
          <a:p xmlns:a="http://schemas.openxmlformats.org/drawingml/2006/main">
            <a:r>
              <a:t>欢迎回到第二期。上一期我们约定，在 AI 加速系统的语境里，先看紧耦合通信域，再讨论 scale-up 和 scale-out。今天把镜头移近：一颗 PCIe 交换芯片，为什么能帮助多张 GPU 连接，又为什么不能单凭它就宣布一个系统已经高效扩展？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原文从十六张标准插卡的机型讲起，提出用四颗交换芯片组成互连网络。我们会沿这个例子算端口预算，再区分同一主机的设备扩展和多个独立主机的 fabric。最后回答国产 CPU 搭配海外 GPU 的问题。这里不按产地推断技术能力，而是检查具体指令集、系统软件和受支持的设备功能。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一期的图都经过简化。凡是通道数、连接宽度和共享比例的计算，都会说明假设；凡是原文报告的实验，就保留作者观察的身份，不把它升级成我们的实测。先记住一句话：交换芯片给系统增加端口和可配置路径，端点能力、软件选择与应用收益仍须各自证明。请翻到第二页，先把一百四十四条 lane 分一遍。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【编辑与证据，不朗读】</a:t>
            </a:r>
          </a:p>
          <a:p xmlns:a="http://schemas.openxmlformats.org/drawingml/2006/main">
            <a:r>
              <a:t>原文PDF对应页：2、8–9</a:t>
            </a:r>
          </a:p>
          <a:p xmlns:a="http://schemas.openxmlformats.org/drawingml/2006/main">
            <a:r>
              <a:t>配图：ep02/slide-01.png；本稿原创可编辑示意，不复刻原文产品图。</a:t>
            </a:r>
          </a:p>
          <a:p xmlns:a="http://schemas.openxmlformats.org/drawingml/2006/main">
            <a:r>
              <a:t>核验日期：2026-10-10。</a:t>
            </a:r>
          </a:p>
          <a:p xmlns:a="http://schemas.openxmlformats.org/drawingml/2006/main">
            <a:r>
              <a:t>GPU机型，单机，超节点，Scale Up，乱序，流控的一些现状梳理外加一些思考</a:t>
            </a:r>
          </a:p>
          <a:p xmlns:a="http://schemas.openxmlformats.org/drawingml/2006/main">
            <a:r>
              <a:t>https://mp.weixin.qq.com/s/Glf5GSJz2rCllSyGDKFDBA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Broadcom PEX89144 product</a:t>
            </a:r>
          </a:p>
          <a:p xmlns:a="http://schemas.openxmlformats.org/drawingml/2006/main">
            <a:r>
              <a:t>https://www.broadcom.com/products/pcie-switches-retimers/expressfabric/gen5/pex89144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第2期 第2页｜144 lanes 怎样分给整机？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【旁白】</a:t>
            </a:r>
          </a:p>
          <a:p xmlns:a="http://schemas.openxmlformats.org/drawingml/2006/main">
            <a:r>
              <a:t>第二页把一颗交换芯片的一百四十四条通道画成一根预算条。这里假设给 CPU 留一个十六通道上联，再给另外三颗交换芯片各留一个十六通道 crosslink，总共用掉六十四条。剩余八十条，能够分成五个十六通道设备端口。四颗交换芯片，合计就是二十个这样的端口，可以安排十六张 GPU 和四张网卡。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如果换成一百六十条通道，在同样假设下，每颗剩下九十六条，也就是六个十六通道端口，四颗合计二十四个。原文第二页的预算主线可以这样理解。但如果接入固态盘，通常要按实际四通道或者其他宽度计算，不能把每个设备都机械地数成一个十六通道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这也解释了 retimer 和 bifurcation 为什么不能替代 switch。前者改善信号传输条件，后者把已有通道拆成多个较窄的端口；它们都不凭空创造总带宽。交换芯片的通道总数也不等于任意端口间都能同时达到峰值。下一页把四颗芯片摆在一起，看 crosslink 如何改变数据路径。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【编辑与证据，不朗读】</a:t>
            </a:r>
          </a:p>
          <a:p xmlns:a="http://schemas.openxmlformats.org/drawingml/2006/main">
            <a:r>
              <a:t>原文PDF对应页：2</a:t>
            </a:r>
          </a:p>
          <a:p xmlns:a="http://schemas.openxmlformats.org/drawingml/2006/main">
            <a:r>
              <a:t>配图：ep02/slide-02.png；本稿原创可编辑示意，不复刻原文产品图。</a:t>
            </a:r>
          </a:p>
          <a:p xmlns:a="http://schemas.openxmlformats.org/drawingml/2006/main">
            <a:r>
              <a:t>核验日期：2026-10-10。</a:t>
            </a:r>
          </a:p>
          <a:p xmlns:a="http://schemas.openxmlformats.org/drawingml/2006/main">
            <a:r>
              <a:t>GPU机型，单机，超节点，Scale Up，乱序，流控的一些现状梳理外加一些思考</a:t>
            </a:r>
          </a:p>
          <a:p xmlns:a="http://schemas.openxmlformats.org/drawingml/2006/main">
            <a:r>
              <a:t>https://mp.weixin.qq.com/s/Glf5GSJz2rCllSyGDKFDBA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Broadcom PEX89144 product</a:t>
            </a:r>
          </a:p>
          <a:p xmlns:a="http://schemas.openxmlformats.org/drawingml/2006/main">
            <a:r>
              <a:t>https://www.broadcom.com/products/pcie-switches-retimers/expressfabric/gen5/pex89144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第2期 第3页｜四颗 switch：逻辑 full mesh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【旁白】</a:t>
            </a:r>
          </a:p>
          <a:p xmlns:a="http://schemas.openxmlformats.org/drawingml/2006/main">
            <a:r>
              <a:t>第三页用四个交换节点重画原文的连接思想。每个交换节点旁边挂着一组 GPU 和网卡，四颗芯片之间两两连线。图里省略 CPU 上联，让你能单独看到交换网络。对于支持这种 fabric 模式的具体产品，源和目的 GPU 可能通过本地交换或者跨一条 crosslink 通信，避免主机内存中转。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但图里的线首先只是拓扑。把四颗普通透明交换芯片照着画法接起来，并不能保证枚举、路由和循环处理自动成立。需要明确产品支持的工作模式、管理固件、地址与请求者标识的处理，还要证明请求以及返回的 completion 都能正确到达。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再看并发：同一颗交换芯片上的两张 GPU 通信，和跨两颗芯片的多组 GPU 同时通信，压力并不一样。多对多通信可能让多条 crosslink 一起忙碌，也可能在某个切面汇聚。不能用一对 GPU 的最好结果代表十六卡 all-to-all。下一页暂时缩回一颗 switch，用更简单的例子区分端口数量和上游带宽。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【编辑与证据，不朗读】</a:t>
            </a:r>
          </a:p>
          <a:p xmlns:a="http://schemas.openxmlformats.org/drawingml/2006/main">
            <a:r>
              <a:t>原文PDF对应页：2、8–9</a:t>
            </a:r>
          </a:p>
          <a:p xmlns:a="http://schemas.openxmlformats.org/drawingml/2006/main">
            <a:r>
              <a:t>配图：ep02/slide-03.png；本稿原创可编辑示意，不复刻原文产品图。</a:t>
            </a:r>
          </a:p>
          <a:p xmlns:a="http://schemas.openxmlformats.org/drawingml/2006/main">
            <a:r>
              <a:t>核验日期：2026-10-10。</a:t>
            </a:r>
          </a:p>
          <a:p xmlns:a="http://schemas.openxmlformats.org/drawingml/2006/main">
            <a:r>
              <a:t>GPU机型，单机，超节点，Scale Up，乱序，流控的一些现状梳理外加一些思考</a:t>
            </a:r>
          </a:p>
          <a:p xmlns:a="http://schemas.openxmlformats.org/drawingml/2006/main">
            <a:r>
              <a:t>https://mp.weixin.qq.com/s/Glf5GSJz2rCllSyGDKFDBA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Broadcom PEX89144 product</a:t>
            </a:r>
          </a:p>
          <a:p xmlns:a="http://schemas.openxmlformats.org/drawingml/2006/main">
            <a:r>
              <a:t>https://www.broadcom.com/products/pcie-switches-retimers/expressfabric/gen5/pex89144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Linux PCI Peer-to-Peer DMA Support</a:t>
            </a:r>
          </a:p>
          <a:p xmlns:a="http://schemas.openxmlformats.org/drawingml/2006/main">
            <a:r>
              <a:t>https://cdn.kernel.org/doc/html/latest/driver-api/pci/p2pdma.html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第2期 第4页｜多端口，不等于多倍上游带宽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【旁白】</a:t>
            </a:r>
          </a:p>
          <a:p xmlns:a="http://schemas.openxmlformats.org/drawingml/2006/main">
            <a:r>
              <a:t>第四页左侧有八个十六通道设备端口，右侧通向 CPU 的上游只有一个十六通道口。如果八个设备同一时刻都向主机传输，在同代际、同方向的简化条件下，总入口与出口带宽之比是八比一。这里说的是主机方向的超卖，不能把八比一标签贴到所有通信上。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如果设备之间能够在交换芯片内直接 P2P，数据可能不经过这个上行口。此时限制转移到设备自身、内部交换能力、出口竞争以及各个共享切面。多个端口对可以并发，并不意味着所有流量矩阵都没有阻塞。尤其多对一时，再多入口也不能让目的端的一个出口无限提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把一组设备分成左右两半，问两半之间每个方向有多少通道，是理解系统截面带宽的好方法。所有端点带宽加总通常会比这个数字漂亮得多，但二者回答不同问题。评估时也要检查交换芯片是否由多个内部单元构成，内部桥接有没有额外约束。接下来翻到第五页，跨主机时我们还会遇到比带宽更早的门槛：谁拥有设备，谁有权访问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【编辑与证据，不朗读】</a:t>
            </a:r>
          </a:p>
          <a:p xmlns:a="http://schemas.openxmlformats.org/drawingml/2006/main">
            <a:r>
              <a:t>原文PDF对应页：2、8–9</a:t>
            </a:r>
          </a:p>
          <a:p xmlns:a="http://schemas.openxmlformats.org/drawingml/2006/main">
            <a:r>
              <a:t>配图：ep02/slide-04.png；本稿原创可编辑示意，不复刻原文产品图。</a:t>
            </a:r>
          </a:p>
          <a:p xmlns:a="http://schemas.openxmlformats.org/drawingml/2006/main">
            <a:r>
              <a:t>核验日期：2026-10-10。</a:t>
            </a:r>
          </a:p>
          <a:p xmlns:a="http://schemas.openxmlformats.org/drawingml/2006/main">
            <a:r>
              <a:t>Linux PCI Peer-to-Peer DMA Support</a:t>
            </a:r>
          </a:p>
          <a:p xmlns:a="http://schemas.openxmlformats.org/drawingml/2006/main">
            <a:r>
              <a:t>https://cdn.kernel.org/doc/html/latest/driver-api/pci/p2pdma.html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Broadcom PEX89144 product</a:t>
            </a:r>
          </a:p>
          <a:p xmlns:a="http://schemas.openxmlformats.org/drawingml/2006/main">
            <a:r>
              <a:t>https://www.broadcom.com/products/pcie-switches-retimers/expressfabric/gen5/pex89144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第2期 第5页｜同一主机与多主机，不是一种管理模型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【旁白】</a:t>
            </a:r>
          </a:p>
          <a:p xmlns:a="http://schemas.openxmlformats.org/drawingml/2006/main">
            <a:r>
              <a:t>第五页是原文第八页需要补条件的地方。原文提到不同 Root Complex 下的地址如果全局唯一，就可能不需要地址翻译。某些协调设计确实能够减少或者避免逐笔改写地址，但地址不撞车，并不代表路已经通了。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同一主机可以由固件和操作系统统一分配地址资源，仍要检查路由控制、请求者标识、completion 的返回和设备访问权限。多个各自运行操作系统的主机，地址空间与配置域更不是天然统一的。非透明桥，也就是 NTB，或者专门的 fabric 管理机制，正是处理这些边界的常见工具。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此外，普通透明 fan-out、多主机分区、非树形网络和自主资源管理，是不同的产品能力。不能因为都叫 PCIe switch，就假设所有芯片都支持同一套模式。Linux 通用 P2PDMA 文档有自己的安全路由策略，它提供背景，但不能拿其中的允许列表直接代替所有 GPU 厂商驱动的支持矩阵。请翻到第六页，我们把“国产 CPU 能不能带海外 GPU”拆成五层可验证的问题。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【编辑与证据，不朗读】</a:t>
            </a:r>
          </a:p>
          <a:p xmlns:a="http://schemas.openxmlformats.org/drawingml/2006/main">
            <a:r>
              <a:t>原文PDF对应页：8</a:t>
            </a:r>
          </a:p>
          <a:p xmlns:a="http://schemas.openxmlformats.org/drawingml/2006/main">
            <a:r>
              <a:t>配图：ep02/slide-05.png；本稿原创可编辑示意，不复刻原文产品图。</a:t>
            </a:r>
          </a:p>
          <a:p xmlns:a="http://schemas.openxmlformats.org/drawingml/2006/main">
            <a:r>
              <a:t>核验日期：2026-10-10。</a:t>
            </a:r>
          </a:p>
          <a:p xmlns:a="http://schemas.openxmlformats.org/drawingml/2006/main">
            <a:r>
              <a:t>GPU机型，单机，超节点，Scale Up，乱序，流控的一些现状梳理外加一些思考</a:t>
            </a:r>
          </a:p>
          <a:p xmlns:a="http://schemas.openxmlformats.org/drawingml/2006/main">
            <a:r>
              <a:t>https://mp.weixin.qq.com/s/Glf5GSJz2rCllSyGDKFDBA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Linux PCI Peer-to-Peer DMA Support</a:t>
            </a:r>
          </a:p>
          <a:p xmlns:a="http://schemas.openxmlformats.org/drawingml/2006/main">
            <a:r>
              <a:t>https://cdn.kernel.org/doc/html/latest/driver-api/pci/p2pdma.html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Linux Non-Transparent Bridge</a:t>
            </a:r>
          </a:p>
          <a:p xmlns:a="http://schemas.openxmlformats.org/drawingml/2006/main">
            <a:r>
              <a:t>https://cdn.kernel.org/doc/html/latest/driver-api/ntb.html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第2期 第6页｜国产 CPU + 海外 GPU：逐层核验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【旁白】</a:t>
            </a:r>
          </a:p>
          <a:p xmlns:a="http://schemas.openxmlformats.org/drawingml/2006/main">
            <a:r>
              <a:t>第六页从上到下列出五层。第一层是指令集和二进制接口。国产 CPU 不是一种 ISA，同属某个 ISA 也不代表所有平台特性相同。第二层是操作系统与固件：能否枚举所有设备，分配足够的 MMIO 地址空间，正确处理 DMA、复位、中断和错误恢复。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第三层是 GPU 主机驱动。这里必须查精确型号、平台和版本，而不是只看驱动源码里有没有相似架构的代码。第四层是用户态软件：运行时、数学库、编译器、框架和应用扩展，能否在这套主机环境里构建和运行。CUDA 的 Linux 支持文档会区分 x86 六十四位和特定 ARM 六十四位环境；不能据此推到所有 CPU，更不能默认其他 ISA 已获得同等支持。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第五层才是多卡通信。单卡驱动能加载，模型能运行，并不保证 peer 访问、集合通信和跨主机路径都成立。替换 CPU 可能解决供应或平台选择问题，但不会自动给 GPU 增加专用互连，也不会自动移植所有用户态二进制。下一页进一步看，多个显存地址能被看见，与像本地内存一样使用，中间还隔着哪些语义。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【编辑与证据，不朗读】</a:t>
            </a:r>
          </a:p>
          <a:p xmlns:a="http://schemas.openxmlformats.org/drawingml/2006/main">
            <a:r>
              <a:t>原文PDF对应页：8；CPU软件栈为补充核验</a:t>
            </a:r>
          </a:p>
          <a:p xmlns:a="http://schemas.openxmlformats.org/drawingml/2006/main">
            <a:r>
              <a:t>配图：ep02/slide-06.png；本稿原创可编辑示意，不复刻原文产品图。</a:t>
            </a:r>
          </a:p>
          <a:p xmlns:a="http://schemas.openxmlformats.org/drawingml/2006/main">
            <a:r>
              <a:t>核验日期：2026-10-10。</a:t>
            </a:r>
          </a:p>
          <a:p xmlns:a="http://schemas.openxmlformats.org/drawingml/2006/main">
            <a:r>
              <a:t>CUDA Installation Guide for Linux</a:t>
            </a:r>
          </a:p>
          <a:p xmlns:a="http://schemas.openxmlformats.org/drawingml/2006/main">
            <a:r>
              <a:t>https://docs.nvidia.com/cuda/cuda-installation-guide-linux/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CUDA Programming Systems with Multiple GPUs</a:t>
            </a:r>
          </a:p>
          <a:p xmlns:a="http://schemas.openxmlformats.org/drawingml/2006/main">
            <a:r>
              <a:t>https://docs.nvidia.com/cuda/cuda-programming-guide/03-advanced/multi-gpu-systems.html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GPU机型，单机，超节点，Scale Up，乱序，流控的一些现状梳理外加一些思考</a:t>
            </a:r>
          </a:p>
          <a:p xmlns:a="http://schemas.openxmlformats.org/drawingml/2006/main">
            <a:r>
              <a:t>https://mp.weixin.qq.com/s/Glf5GSJz2rCllSyGDKFDBA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第2期 第7页｜地址统一、内存管理、缓存一致性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【旁白】</a:t>
            </a:r>
          </a:p>
          <a:p xmlns:a="http://schemas.openxmlformats.org/drawingml/2006/main">
            <a:r>
              <a:t>第七页把三个容易混在一起的概念拆开。统一虚拟寻址让地址表达和指针识别更统一，但不保证任意 GPU 都能访问任意另一张 GPU 的内存。统一内存管理会根据平台能力处理可访问性、迁移等问题，但远端访问或者缺页迁移，仍然可能带来明显代价。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硬件缓存一致性是另一份承诺：当多个处理单元或缓存持有数据时，系统如何保证它们观察到的状态满足协议。它需要具体互连与参与节点支持。原文第八页把 CXL 说成增加一个缓存代理就能实现，这个比喻容易低估系统要求。CXL 的一致性协议和产品集成，并不是随便在 PCIe switch 旁边放一个模块就能补齐。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因此，八张 GPU 的显存容量可以为模型分片共同服务，并不意味着它们变成一块同延迟、同带宽、全局一致的大显存。工程上仍要决定参数和激活放哪儿，跨卡访问怎样发生，什么时候同步。下一页用原文的 RTX 五零九零案例，练习如何把“有人跑过”和“官方支持”分开。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【编辑与证据，不朗读】</a:t>
            </a:r>
          </a:p>
          <a:p xmlns:a="http://schemas.openxmlformats.org/drawingml/2006/main">
            <a:r>
              <a:t>原文PDF对应页：8</a:t>
            </a:r>
          </a:p>
          <a:p xmlns:a="http://schemas.openxmlformats.org/drawingml/2006/main">
            <a:r>
              <a:t>配图：ep02/slide-07.png；本稿原创可编辑示意，不复刻原文产品图。</a:t>
            </a:r>
          </a:p>
          <a:p xmlns:a="http://schemas.openxmlformats.org/drawingml/2006/main">
            <a:r>
              <a:t>核验日期：2026-10-10。</a:t>
            </a:r>
          </a:p>
          <a:p xmlns:a="http://schemas.openxmlformats.org/drawingml/2006/main">
            <a:r>
              <a:t>CUDA Unified and System Memory</a:t>
            </a:r>
          </a:p>
          <a:p xmlns:a="http://schemas.openxmlformats.org/drawingml/2006/main">
            <a:r>
              <a:t>https://docs.nvidia.com/cuda/cuda-programming-guide/02-basics/understanding-memory.html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CUDA Programming Systems with Multiple GPUs</a:t>
            </a:r>
          </a:p>
          <a:p xmlns:a="http://schemas.openxmlformats.org/drawingml/2006/main">
            <a:r>
              <a:t>https://docs.nvidia.com/cuda/cuda-programming-guide/03-advanced/multi-gpu-systems.html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About CXL</a:t>
            </a:r>
          </a:p>
          <a:p xmlns:a="http://schemas.openxmlformats.org/drawingml/2006/main">
            <a:r>
              <a:t>https://computeexpresslink.org/about-cxl/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GPU机型，单机，超节点，Scale Up，乱序，流控的一些现状梳理外加一些思考</a:t>
            </a:r>
          </a:p>
          <a:p xmlns:a="http://schemas.openxmlformats.org/drawingml/2006/main">
            <a:r>
              <a:t>https://mp.weixin.qq.com/s/Glf5GSJz2rCllSyGDKFDBA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第2期 第8页｜RTX 5090：观察与支持范围分开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【旁白】</a:t>
            </a:r>
          </a:p>
          <a:p xmlns:a="http://schemas.openxmlformats.org/drawingml/2006/main">
            <a:r>
              <a:t>第八页是一个具体的证据练习。作者在第二页报告 RTX 五零九零多卡 all-to-all 的表现，并提到启用 P2P。但是文章没有给出完整的软件版本、实验设置、peer 能力矩阵和实际通信路径日志，所以我们把它归类为待复现的作者观察。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NVIDIA 员工在二零二五年三月十三日的明确答复是，GeForce RTX 五十系列不支持 GPU 到 GPU 的 P2P。本轮核验截至二零二六年十月十日，没有找到正式开放五零九零该能力的新公告。这不等于宣布硬件永远做不到，也不替作者猜测用了什么办法。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关键边界是官方支持与非官方开启，不仅仅是驱动文件有没有被修改。某个环境变量允许通信库考虑更远的拓扑距离，也不能给端点凭空增加 peer 能力。NCCL 跑通还可能使用其他传输路径。若要采用这项结果，至少需要精确 SKU、操作系统、驱动、CUDA 和 NCCL 版本，所有特殊设置、数据正确性以及路径日志。接下来翻到第九页，我们把这套要求整理成验收阶梯。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【编辑与证据，不朗读】</a:t>
            </a:r>
          </a:p>
          <a:p xmlns:a="http://schemas.openxmlformats.org/drawingml/2006/main">
            <a:r>
              <a:t>原文PDF对应页：2</a:t>
            </a:r>
          </a:p>
          <a:p xmlns:a="http://schemas.openxmlformats.org/drawingml/2006/main">
            <a:r>
              <a:t>配图：ep02/slide-08.png；本稿原创可编辑示意，不复刻原文产品图。</a:t>
            </a:r>
          </a:p>
          <a:p xmlns:a="http://schemas.openxmlformats.org/drawingml/2006/main">
            <a:r>
              <a:t>核验日期：2026-10-10。</a:t>
            </a:r>
          </a:p>
          <a:p xmlns:a="http://schemas.openxmlformats.org/drawingml/2006/main">
            <a:r>
              <a:t>GPU机型，单机，超节点，Scale Up，乱序，流控的一些现状梳理外加一些思考</a:t>
            </a:r>
          </a:p>
          <a:p xmlns:a="http://schemas.openxmlformats.org/drawingml/2006/main">
            <a:r>
              <a:t>https://mp.weixin.qq.com/s/Glf5GSJz2rCllSyGDKFDBA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NVIDIA staff reply: RTX 50 GeForce GPU P2P not supported</a:t>
            </a:r>
          </a:p>
          <a:p xmlns:a="http://schemas.openxmlformats.org/drawingml/2006/main">
            <a:r>
              <a:t>https://forums.developer.nvidia.com/t/p2p-issue-using-two-rtx-5090-gpus/326776/8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CUDA Programming Systems with Multiple GPUs</a:t>
            </a:r>
          </a:p>
          <a:p xmlns:a="http://schemas.openxmlformats.org/drawingml/2006/main">
            <a:r>
              <a:t>https://docs.nvidia.com/cuda/cuda-programming-guide/03-advanced/multi-gpu-systems.html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NCCL GPU Troubleshooting</a:t>
            </a:r>
          </a:p>
          <a:p xmlns:a="http://schemas.openxmlformats.org/drawingml/2006/main">
            <a:r>
              <a:t>https://docs.nvidia.com/deeplearning/nccl/user-guide/docs/troubleshooting/gpu_troubleshooting.html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第2期 第9页｜从“能看见”到“确实有用”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【旁白】</a:t>
            </a:r>
          </a:p>
          <a:p xmlns:a="http://schemas.openxmlformats.org/drawingml/2006/main">
            <a:r>
              <a:t>第九页的阶梯从最基础的枚举开始。系统能看见设备，说明初始化走过了第一关。随后检查每一对 GPU 的 peer 能力和数据正确性。只有复制结果正确，后面的速度才有意义。再测每一对设备以及多组设备同时工作，画出带宽和延迟矩阵，寻找跨交换芯片、跨 Root Complex 或共享端口的位置。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第四级才是集合通信。报告消息大小、数据类型、参与卡数、通信算法和传输日志，区分应用带宽与经过换算的总线带宽。比如 NCCL 测试中，all-reduce 的 bus bandwidth 有特定归一化公式，不是拿屏幕上最大的数字直接和一条物理链路线速比较。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最后回到真实模型：固定精度、批大小、序列长度、并行配置和功率，观察吞吐、尾延迟、正确性与持续运行。ACS 和 IOMMU 也要按裸机、虚拟机及具体驱动支持模式检查；不能把统一关闭隔离机制当成所有平台的标准答案。这是一套系统验收方法，具体测试应在目标平台上进行。最后一页，我们把方案阅读结果写成一份可讨论的结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【编辑与证据，不朗读】</a:t>
            </a:r>
          </a:p>
          <a:p xmlns:a="http://schemas.openxmlformats.org/drawingml/2006/main">
            <a:r>
              <a:t>原文PDF对应页：2、24–26；验证阶梯为教学补充</a:t>
            </a:r>
          </a:p>
          <a:p xmlns:a="http://schemas.openxmlformats.org/drawingml/2006/main">
            <a:r>
              <a:t>配图：ep02/slide-09.png；本稿原创可编辑示意，不复刻原文产品图。</a:t>
            </a:r>
          </a:p>
          <a:p xmlns:a="http://schemas.openxmlformats.org/drawingml/2006/main">
            <a:r>
              <a:t>核验日期：2026-10-10。</a:t>
            </a:r>
          </a:p>
          <a:p xmlns:a="http://schemas.openxmlformats.org/drawingml/2006/main">
            <a:r>
              <a:t>NCCL GPU Troubleshooting</a:t>
            </a:r>
          </a:p>
          <a:p xmlns:a="http://schemas.openxmlformats.org/drawingml/2006/main">
            <a:r>
              <a:t>https://docs.nvidia.com/deeplearning/nccl/user-guide/docs/troubleshooting/gpu_troubleshooting.html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NCCL Tests performance metrics</a:t>
            </a:r>
          </a:p>
          <a:p xmlns:a="http://schemas.openxmlformats.org/drawingml/2006/main">
            <a:r>
              <a:t>https://github.com/NVIDIA/nccl-tests/blob/master/doc/PERFORMANCE.md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NVIDIA GPUDirect RDMA</a:t>
            </a:r>
          </a:p>
          <a:p xmlns:a="http://schemas.openxmlformats.org/drawingml/2006/main">
            <a:r>
              <a:t>https://docs.nvidia.com/cuda/gpudirect-rdma/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第2期 第10页｜把方案结论写得可检验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【旁白】</a:t>
            </a:r>
          </a:p>
          <a:p xmlns:a="http://schemas.openxmlformats.org/drawingml/2006/main">
            <a:r>
              <a:t>第十页可以作为一次设计评审的提问框架。如果方案说多卡扩展，就要求拓扑、端口宽度、共享切面和流量矩阵。如果方案说兼容某类国产主机，就要求精确的软件硬件支持组合。如果方案说 P2P，则要求数据正确性和实际路径，不只看通信程序有没有退出。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如果方案说显存池化，要问清楚分配、迁移、远端访问和一致性。如果方案说器件可以直替，引脚兼容只回答封装连接的一部分，还需要固件、热设计、功能以及可靠性验证。国内 GPU 专用互连的名字，也不能直接证明它用哪一种完整协议；公开资料缺失的格子应当保持待核，而不是按品牌猜填。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原文将交换芯片带入 GPU 扩展的系统问题，是值得保留的观察方向。我们的结论更具体：可用端口、可达路径、受支持的软件和任务收益，必须逐层建立证据。你现在已经能读出很多拓扑图背后的隐藏条件。下一期继续追问：如果数据真的能够到达，怎样保证不堵塞，乱序以后又怎样保证程序拿到正确结果？我们将从一个只有四格的接收缓冲区讲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【编辑与证据，不朗读】</a:t>
            </a:r>
          </a:p>
          <a:p xmlns:a="http://schemas.openxmlformats.org/drawingml/2006/main">
            <a:r>
              <a:t>原文PDF对应页：19–24</a:t>
            </a:r>
          </a:p>
          <a:p xmlns:a="http://schemas.openxmlformats.org/drawingml/2006/main">
            <a:r>
              <a:t>配图：ep02/slide-10.png；本稿原创可编辑示意，不复刻原文产品图。</a:t>
            </a:r>
          </a:p>
          <a:p xmlns:a="http://schemas.openxmlformats.org/drawingml/2006/main">
            <a:r>
              <a:t>核验日期：2026-10-10。</a:t>
            </a:r>
          </a:p>
          <a:p xmlns:a="http://schemas.openxmlformats.org/drawingml/2006/main">
            <a:r>
              <a:t>GPU机型，单机，超节点，Scale Up，乱序，流控的一些现状梳理外加一些思考</a:t>
            </a:r>
          </a:p>
          <a:p xmlns:a="http://schemas.openxmlformats.org/drawingml/2006/main">
            <a:r>
              <a:t>https://mp.weixin.qq.com/s/Glf5GSJz2rCllSyGDKFDBA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CUDA Installation Guide for Linux</a:t>
            </a:r>
          </a:p>
          <a:p xmlns:a="http://schemas.openxmlformats.org/drawingml/2006/main">
            <a:r>
              <a:t>https://docs.nvidia.com/cuda/cuda-installation-guide-linux/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Linux PCI Peer-to-Peer DMA Support</a:t>
            </a:r>
          </a:p>
          <a:p xmlns:a="http://schemas.openxmlformats.org/drawingml/2006/main">
            <a:r>
              <a:t>https://cdn.kernel.org/doc/html/latest/driver-api/pci/p2pdma.html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CUDA Programming Systems with Multiple GPUs</a:t>
            </a:r>
          </a:p>
          <a:p xmlns:a="http://schemas.openxmlformats.org/drawingml/2006/main">
            <a:r>
              <a:t>https://docs.nvidia.com/cuda/cuda-programming-guide/03-advanced/multi-gpu-systems.html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644ec41067439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06063f5b6f412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edf631f07d4d5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681476b18e44a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64584329c44a6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f96f69fe4549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225B3D3-3C4A-48FA-9C81-7D2A92551D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1DC5032-BA3B-40CF-8590-3D7E7D23A9B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95D4AE2-EFB8-4E73-9F9F-E788AA1044A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AE5B5ED-3785-47DD-AA22-9DD3AEB0F8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A9CA412-E0C6-4C20-9E41-EF75F64AD26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2315DDE-EF4A-4EF9-838F-1606567496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E49341A-CF2E-4D79-BA2B-FBD5BAAA227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BA9A90D-78D0-4A00-823B-0C6EE485E88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BFEFDE-2173-4F9B-92B0-A81ECE01BF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DE8A9F3-B40E-4CBB-A1F7-615A40878E9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5ab0adde234a57" /><Relationship Type="http://schemas.openxmlformats.org/officeDocument/2006/relationships/slideLayout" Target="/ppt/slideLayouts/slideLayout1.xml" Id="R5dead586ebba4103" /><Relationship Type="http://schemas.openxmlformats.org/officeDocument/2006/relationships/slideLayout" Target="/ppt/slideLayouts/slideLayout2.xml" Id="R44d5f64a9d4841cc" /><Relationship Type="http://schemas.openxmlformats.org/officeDocument/2006/relationships/slideLayout" Target="/ppt/slideLayouts/slideLayout3.xml" Id="Rb96bd00c25444221" /><Relationship Type="http://schemas.openxmlformats.org/officeDocument/2006/relationships/slideLayout" Target="/ppt/slideLayouts/slideLayout4.xml" Id="Raafca716e398455c" /><Relationship Type="http://schemas.openxmlformats.org/officeDocument/2006/relationships/slideLayout" Target="/ppt/slideLayouts/slideLayout5.xml" Id="R3d065a9465944441" /><Relationship Type="http://schemas.openxmlformats.org/officeDocument/2006/relationships/slideLayout" Target="/ppt/slideLayouts/slideLayout6.xml" Id="Rc013be518b0245d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ead586ebba4103"/>
    <p:sldLayoutId xmlns:r="http://schemas.openxmlformats.org/officeDocument/2006/relationships" id="2147483650" r:id="R44d5f64a9d4841cc"/>
    <p:sldLayoutId xmlns:r="http://schemas.openxmlformats.org/officeDocument/2006/relationships" id="2147483651" r:id="Rb96bd00c25444221"/>
    <p:sldLayoutId xmlns:r="http://schemas.openxmlformats.org/officeDocument/2006/relationships" id="2147483652" r:id="Raafca716e398455c"/>
    <p:sldLayoutId xmlns:r="http://schemas.openxmlformats.org/officeDocument/2006/relationships" id="2147483653" r:id="R3d065a9465944441"/>
    <p:sldLayoutId xmlns:r="http://schemas.openxmlformats.org/officeDocument/2006/relationships" id="2147483654" r:id="Rc013be518b0245d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Heiti SC"/>
        <a:ea typeface=""/>
        <a:cs typeface=""/>
      </a:majorFont>
      <a:minorFont>
        <a:latin typeface="Heiti S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b723154d3349ef" /><Relationship Type="http://schemas.openxmlformats.org/officeDocument/2006/relationships/notesSlide" Target="/ppt/notesSlides/notesSlide1.xml" Id="R47aac5d75ba24b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af3db8071d4442" /><Relationship Type="http://schemas.openxmlformats.org/officeDocument/2006/relationships/notesSlide" Target="/ppt/notesSlides/notesSlide2.xml" Id="R2d7ef8d0983242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28e687dd7d498b" /><Relationship Type="http://schemas.openxmlformats.org/officeDocument/2006/relationships/notesSlide" Target="/ppt/notesSlides/notesSlide3.xml" Id="R3d6eb1922dc34ef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4fdb68d4a44de2" /><Relationship Type="http://schemas.openxmlformats.org/officeDocument/2006/relationships/notesSlide" Target="/ppt/notesSlides/notesSlide4.xml" Id="R968cee23e63b4c9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2c888b00c8409c" /><Relationship Type="http://schemas.openxmlformats.org/officeDocument/2006/relationships/notesSlide" Target="/ppt/notesSlides/notesSlide5.xml" Id="Rff10f6e577084f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43f8f46b5f4a79" /><Relationship Type="http://schemas.openxmlformats.org/officeDocument/2006/relationships/notesSlide" Target="/ppt/notesSlides/notesSlide6.xml" Id="Rc30053380199428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f758581e6c41ed" /><Relationship Type="http://schemas.openxmlformats.org/officeDocument/2006/relationships/notesSlide" Target="/ppt/notesSlides/notesSlide7.xml" Id="R06faa08e90d243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ff1882bc5949ff" /><Relationship Type="http://schemas.openxmlformats.org/officeDocument/2006/relationships/notesSlide" Target="/ppt/notesSlides/notesSlide8.xml" Id="Rb5b01b4ac5924b2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ecd36d1498473f" /><Relationship Type="http://schemas.openxmlformats.org/officeDocument/2006/relationships/notesSlide" Target="/ppt/notesSlides/notesSlide9.xml" Id="R681e48ced4854c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0ebfa750da435a" /><Relationship Type="http://schemas.openxmlformats.org/officeDocument/2006/relationships/notesSlide" Target="/ppt/notesSlides/notesSlide10.xml" Id="R19967afda4ef45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D6CB47-C892-4196-81A4-DCF8E31E1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1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交换芯片解决什么？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753560-4B41-448A-BCD2-23C9B335F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8FEF86-E81F-4112-ABB4-1E5C76D46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第二期 · PCIe 交换网络与 CPU / GPU 兼容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8C4527-A2E0-419F-BA52-82C7DA2F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775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775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第二期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6E3E49-BA02-4C20-B480-365E457C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475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475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F8EEEC-84C8-4706-B12A-A352AF818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943225"/>
            <a:ext cx="942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5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5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端口与数据路径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5AF1D9-3660-4EC6-B821-3125459B4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475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475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265B6E-810C-4516-8636-70ADCDB5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62375"/>
            <a:ext cx="942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5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5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共享带宽与资源管理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5D4CF4-B7C8-446B-A2DC-575B2969E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815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475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475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C43986-6514-4B0C-8A51-5D7DC6064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581525"/>
            <a:ext cx="942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5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5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驱动支持与系统验收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A938D8-8685-492C-B6A9-94C5B87B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器件组合提出可能性，系统证据决定范围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DCD1FA-75C9-459F-B587-4785AB4D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571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1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GPU 扩展 · 第 2 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1633C1-CC72-495C-BCFD-9C10E2E8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5151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513937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62DD25-5174-41A5-B4BB-3480DDF3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1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144 lanes 怎样分给整机？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EECFDB-6C54-45FC-B9A9-2AC824F7B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D52B3E-1E06-471D-AC0B-7F0024FD4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教学假设：每颗 switch 的上联和 crosslink 均为 ×16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9006A2-2E4F-4583-86EB-BB4BF5E5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1219200" cy="1362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DF6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20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0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上联 CPU</a:t>
            </a:r>
          </a:p>
          <a:p xmlns:a="http://schemas.openxmlformats.org/drawingml/2006/main">
            <a:pPr algn="ctr">
              <a:defRPr sz="20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16 lanes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960952-6390-464B-B832-C0C359A9D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24125"/>
            <a:ext cx="3657600" cy="1362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E6D5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20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0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Crosslink × 3</a:t>
            </a:r>
          </a:p>
          <a:p xmlns:a="http://schemas.openxmlformats.org/drawingml/2006/main">
            <a:pPr algn="ctr">
              <a:defRPr sz="20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48 lanes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7CB192-1AEB-49E2-86FB-2ED19E7FD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524125"/>
            <a:ext cx="6096000" cy="1362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20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0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下游设备</a:t>
            </a:r>
          </a:p>
          <a:p xmlns:a="http://schemas.openxmlformats.org/drawingml/2006/main">
            <a:pPr algn="ctr">
              <a:defRPr sz="20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80 lanes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BC8D3E-F562-47B1-B2CA-74493B59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ctr">
              <a:defRPr sz="32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322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22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144 − 16 − 3 × 16 = 80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5117E9-7C67-4529-9703-AED2D6325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33975"/>
            <a:ext cx="10972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ctr">
              <a:defRPr sz="21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1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80 lanes → 5 个 ×16 设备端口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5228E4-3F1A-4D8E-851F-20C8B2EB7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预算必须同时计入 CPU、crosslink、GPU、NIC 和 SSD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80C8B2-9EE7-4D06-9D13-1758F3DB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571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1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GPU 扩展 · 第 2 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E58EB7-E1B7-4355-83EF-22EC6F26F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5151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923450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8B5D3A-D74C-4C1C-9B57-65D2D5B7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1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四颗 switch：逻辑 full mesh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3DC0E0-95FE-4E2E-8291-5ED8B52C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22E60B-40E8-4809-BE39-AF4E06214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基于原文的条件化教学图；每条 crosslink 假设为 ×16</a:t>
            </a:r>
          </a:p>
        </p:txBody>
      </p:sp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BC305F-1FB4-45F6-8E5F-27CD3BA8961E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714875" y="2490788"/>
            <a:ext cx="324802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B4C8C8"/>
            </a:solidFill>
            <a:prstDash val="solid"/>
            <a:tailEnd type="none" w="med" len="med"/>
          </a:ln>
        </p:spPr>
      </p:cxnSp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2D2BE4-B434-4B47-B745-D5A7DA1C370D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6" idx="3"/>
          </p:cNvCxnSpPr>
          <p:nvPr/>
        </p:nvCxnSpPr>
        <p:spPr>
          <a:xfrm xmlns:a="http://schemas.openxmlformats.org/drawingml/2006/main">
            <a:off x="4714875" y="2490788"/>
            <a:ext cx="0" cy="22288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B4C8C8"/>
            </a:solidFill>
            <a:prstDash val="solid"/>
            <a:tailEnd type="none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C9FDB3-05EA-44B2-8D86-5D254B6F6312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4714875" y="2490788"/>
            <a:ext cx="3248025" cy="22288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B4C8C8"/>
            </a:solidFill>
            <a:prstDash val="solid"/>
            <a:tailEnd type="none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81FE18-C6E5-4BDA-BE56-04E6C96A18B2}"/>
              </a:ext>
            </a:extLst>
          </p:cNvPr>
          <p:cNvCxnSpPr>
            <a:stCxn xmlns:a="http://schemas.openxmlformats.org/drawingml/2006/main" id="5" idx="1"/>
            <a:endCxn xmlns:a="http://schemas.openxmlformats.org/drawingml/2006/main" id="6" idx="3"/>
          </p:cNvCxnSpPr>
          <p:nvPr/>
        </p:nvCxnSpPr>
        <p:spPr>
          <a:xfrm xmlns:a="http://schemas.openxmlformats.org/drawingml/2006/main" flipH="1">
            <a:off x="4714875" y="2490788"/>
            <a:ext cx="3248025" cy="22288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B4C8C8"/>
            </a:solidFill>
            <a:prstDash val="solid"/>
            <a:tailEnd type="none" w="med" len="me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02392D-9807-4297-98AA-CB24B3C8D05A}"/>
              </a:ext>
            </a:extLst>
          </p:cNvPr>
          <p:cNvCxnSpPr>
            <a:stCxn xmlns:a="http://schemas.openxmlformats.org/drawingml/2006/main" id="5" idx="1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7962900" y="2490788"/>
            <a:ext cx="0" cy="22288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B4C8C8"/>
            </a:solidFill>
            <a:prstDash val="solid"/>
            <a:tailEnd type="none" w="med" len="med"/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0744C8-58DE-4013-8551-207097BDCCB3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4714875" y="4719638"/>
            <a:ext cx="324802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B4C8C8"/>
            </a:solidFill>
            <a:prstDash val="solid"/>
            <a:tailEnd type="none" w="med" len="me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BF268E-2663-4D45-9501-E7240D34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181225"/>
            <a:ext cx="1714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8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Switch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14D767-DA72-4F54-8107-9452B231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81225"/>
            <a:ext cx="1714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8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Switch B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B27F9E-F2BA-4708-A3D3-49C07DD1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410075"/>
            <a:ext cx="1714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8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Switch 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D7D73F-2D54-492A-AABF-7DC1D380C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410075"/>
            <a:ext cx="1714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8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Switch 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880D66-D670-4454-9A57-BB85742C2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14097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6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4 GPU</a:t>
            </a:r>
          </a:p>
          <a:p xmlns:a="http://schemas.openxmlformats.org/drawingml/2006/main">
            <a: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6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+ NIC</a:t>
            </a:r>
          </a:p>
        </p:txBody>
      </p: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C20DEC-A42F-4407-92E7-3EE9F5766186}"/>
              </a:ext>
            </a:extLst>
          </p:cNvPr>
          <p:cNvCxnSpPr>
            <a:stCxn xmlns:a="http://schemas.openxmlformats.org/drawingml/2006/main" id="14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 flipV="1">
            <a:off x="2019300" y="2490788"/>
            <a:ext cx="981075" cy="4763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078B85"/>
            </a:solidFill>
            <a:prstDash val="solid"/>
            <a:tailEnd type="none" w="med" len="med"/>
          </a:ln>
        </p:spPr>
      </p:cxn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1238D0-558F-4E19-BA73-F85CF73B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152650"/>
            <a:ext cx="14097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6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4 GPU</a:t>
            </a:r>
          </a:p>
          <a:p xmlns:a="http://schemas.openxmlformats.org/drawingml/2006/main">
            <a: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6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+ NIC</a:t>
            </a:r>
          </a:p>
        </p:txBody>
      </p:sp>
      <p:cxnSp>
        <p:nvCxn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F15209-3A8D-4CF6-89F9-788A7CBD4711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9677400" y="2490788"/>
            <a:ext cx="342900" cy="4763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078B85"/>
            </a:solidFill>
            <a:prstDash val="solid"/>
            <a:tailEnd type="none" w="med" len="med"/>
          </a:ln>
        </p:spPr>
      </p:cxn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3C7913-D886-4FE2-8037-41057867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14097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6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4 GPU</a:t>
            </a:r>
          </a:p>
          <a:p xmlns:a="http://schemas.openxmlformats.org/drawingml/2006/main">
            <a: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6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+ NIC</a:t>
            </a:r>
          </a:p>
        </p:txBody>
      </p:sp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697DA6-7BA3-4955-B3AD-B103B405922B}"/>
              </a:ext>
            </a:extLst>
          </p:cNvPr>
          <p:cNvCxnSpPr>
            <a:stCxn xmlns:a="http://schemas.openxmlformats.org/drawingml/2006/main" id="18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 flipV="1">
            <a:off x="2019300" y="4719638"/>
            <a:ext cx="981075" cy="4763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078B85"/>
            </a:solidFill>
            <a:prstDash val="solid"/>
            <a:tailEnd type="none" w="med" len="med"/>
          </a:ln>
        </p:spPr>
      </p:cxn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2E3B31-DCB8-4055-8FAE-9B89CFE0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4381500"/>
            <a:ext cx="14097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6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4 GPU</a:t>
            </a:r>
          </a:p>
          <a:p xmlns:a="http://schemas.openxmlformats.org/drawingml/2006/main">
            <a:pPr algn="ctr">
              <a:defRPr sz="16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6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+ NIC</a:t>
            </a:r>
          </a:p>
        </p:txBody>
      </p:sp>
      <p:cxnSp>
        <p:nvCxn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DE755A-3E4E-4127-A259-951DA9B074E5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>
            <a:off x="9677400" y="4719638"/>
            <a:ext cx="342900" cy="4763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078B85"/>
            </a:solidFill>
            <a:prstDash val="solid"/>
            <a:tailEnd type="none" w="med" len="med"/>
          </a:ln>
        </p:spPr>
      </p:cxn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06E2ED-5D81-4B3C-B1DB-C8349D60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ctr">
              <a:defRPr sz="17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7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7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四个交换芯片间的逻辑 full mesh；主机上联省略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A6EFA3-B2EE-4DC8-B9AD-40763ED3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full mesh 描述连接关系；不自动证明路由与无阻塞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2BC59E-B54B-4E8C-90C0-9232339B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571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1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GPU 扩展 · 第 2 期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301ED7-1EC5-4719-A16E-3577F8271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5151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671360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1C1C94-2BB6-4F95-A219-23FB60B07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1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多端口，不等于多倍上游带宽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4F3B6C-CED8-4263-B81C-E5E956631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DBE886-AC10-4788-AD49-071159107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教学假设：8 个下游 ×16，共享 1 个同代际上游 ×16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BAA802-D980-498C-ABE1-2C18FE404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33623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210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10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8 个设备端口</a:t>
            </a:r>
          </a:p>
          <a:p xmlns:a="http://schemas.openxmlformats.org/drawingml/2006/main">
            <a:pPr algn="ctr">
              <a:defRPr sz="210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10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每个 ×16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4C3B72-D29B-4CD5-AAEB-0F6430DBE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2571750"/>
            <a:ext cx="25527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80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PCIe Switch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D6A154-DB00-414A-95DF-896B9EFB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305050"/>
            <a:ext cx="291465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DF6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210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10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CPU</a:t>
            </a:r>
          </a:p>
          <a:p xmlns:a="http://schemas.openxmlformats.org/drawingml/2006/main">
            <a:pPr algn="ctr">
              <a:defRPr sz="210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10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上游 ×16</a:t>
            </a:r>
          </a:p>
        </p:txBody>
      </p:sp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769564-A279-4228-962D-6DBDA4FA645E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3971925" y="2847975"/>
            <a:ext cx="1085850" cy="33338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078B85"/>
            </a:solidFill>
            <a:prstDash val="solid"/>
            <a:tailEnd type="triangle" w="med" len="med"/>
          </a:ln>
        </p:spPr>
      </p:cxnSp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C8B340-72E9-4A37-8712-DF9AF73D22E0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 flipV="1">
            <a:off x="7610475" y="2867025"/>
            <a:ext cx="1057275" cy="14288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078B85"/>
            </a:solidFill>
            <a:prstDash val="solid"/>
            <a:tailEnd type="triangle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BE8E0B-33AB-4DC7-87C8-FD86F7FB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ctr">
              <a:defRPr sz="2250" b="1">
                <a:solidFill>
                  <a:srgbClr val="B26B29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B26B29"/>
                </a:solidFill>
                <a:latin typeface="Heiti SC"/>
                <a:ea typeface="Heiti SC"/>
                <a:cs typeface="Heiti SC"/>
              </a:defRPr>
            </a:pPr>
            <a:r>
              <a:rPr sz="2250" b="1">
                <a:solidFill>
                  <a:srgbClr val="B26B29"/>
                </a:solidFill>
                <a:latin typeface="Heiti SC"/>
                <a:ea typeface="Heiti SC"/>
                <a:cs typeface="Heiti SC"/>
              </a:rPr>
              <a:t>主机方向：8 : 1 带宽超卖（同代际假设）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7CF70C-2091-4DFE-AD93-9B0F40A0A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ctr">
              <a:defRPr sz="21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1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局部 P2P 可留在交换芯片内；仍受共享切面影响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72DB79-3B9D-4288-80B0-2B5A3E0F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共享切面、出口竞争与内部交换能力要分别测量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472B48-07BF-4CB1-A0C9-C71E0E536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571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1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GPU 扩展 · 第 2 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9ED119-3001-46DE-9C6F-9876FADB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5151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49862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BB342D-6EEE-4A40-99B2-435C63AD2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1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同一主机与多主机，不是一种管理模型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BDC83-79FC-4C8C-BE26-28833674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E7F705-7CE7-4042-9A49-DBBBB96E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地址不冲突只是条件之一，不能推出跨 RC 自动可达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4E709F-10DF-4C44-9673-41C1EAEA03E6}"/>
              </a:ext>
            </a:extLst>
          </p:cNvPr>
          <p:cNvGraphicFramePr/>
          <p:nvPr/>
        </p:nvGraphicFramePr>
        <p:xfrm>
          <a:off xmlns:a="http://schemas.openxmlformats.org/drawingml/2006/main" x="609600" y="1943100"/>
          <a:ext xmlns:a="http://schemas.openxmlformats.org/drawingml/2006/main" cx="10972800" cy="3467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3619500"/>
                <a:gridCol w="4495800"/>
              </a:tblGrid>
              <a:tr h="866775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模式</a:t>
                      </a:r>
                    </a:p>
                  </a:txBody>
                  <a:tcPr marL="91440" marR="91440" marT="45720" marB="45720" anchor="ctr">
                    <a:solidFill>
                      <a:srgbClr val="173B4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资源管理特点</a:t>
                      </a:r>
                    </a:p>
                  </a:txBody>
                  <a:tcPr marL="91440" marR="91440" marT="45720" marB="45720" anchor="ctr">
                    <a:solidFill>
                      <a:srgbClr val="173B4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必须补充的证据</a:t>
                      </a:r>
                    </a:p>
                  </a:txBody>
                  <a:tcPr marL="91440" marR="91440" marT="45720" marB="45720" anchor="ctr">
                    <a:solidFill>
                      <a:srgbClr val="173B43"/>
                    </a:solidFill>
                  </a:tcPr>
                </a:tc>
              </a:tr>
              <a:tr h="866775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透明 fan-out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一个主机管理 PCIe 层级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枚举、BAR、设备驱动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866775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多主机 / NTB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独立主机之间建立窗口等机制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地址域、权限、请求与返回路径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</a:tr>
              <a:tr h="866775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专用 PCIe fabric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依具体芯片与管理软件组织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路由、归属、隔离、恢复与支持矩阵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AA1B94-9BB7-4CB7-B7AE-293ABC30B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跨域访问需要资源归属、路由、隔离和恢复设计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3AECAA-CE94-4EB5-B010-4A6160C7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571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1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GPU 扩展 · 第 2 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03952A-8B13-4A35-AFDC-4C126C30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5151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185920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365DA-6CCC-449F-B9E8-B17B1BD3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1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国产 CPU + 海外 GPU：逐层核验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EF2690-474F-4330-83ED-C888BE3AF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196D21-5CB0-4079-B57C-CE19754F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产地不是 ISA；有 PCIe 插槽也不是完整兼容承诺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1C6930-71A5-4CEB-9927-37BEA98C7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233362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8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ISA / ABI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CA1D20-8B80-4280-A715-DB2EDEAB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885950"/>
            <a:ext cx="82010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具体指令集、系统调用与二进制接口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B846FC-447D-4940-B121-761EF5F5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233362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DF6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8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OS / 固件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CB828B-6B72-4377-B9F3-B0B51C176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628900"/>
            <a:ext cx="82010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受支持发行版、内核、枚举与 MMIO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CCDC96-897F-477C-A1A2-A195A5819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233362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8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GPU 驱动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3A7778-2A92-473F-898B-133263A9F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371850"/>
            <a:ext cx="82010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明确 SKU、主机平台和驱动版本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ACA8CD-6FB1-47C0-AEC6-8D86863EF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14800"/>
            <a:ext cx="233362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DF6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8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用户态软件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6D2B60-807D-4425-9465-225935F37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114800"/>
            <a:ext cx="82010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运行时、数学库、编译器与框架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9905EC-077A-4FFB-8A9E-02F852DB6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233362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18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多卡通信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021DF2-6123-4F0A-88C3-78FD4569B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857750"/>
            <a:ext cx="82010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P2P、集合通信与目标模型表现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275DC2-06A1-4FCC-8E72-AE4A8A48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每层都需要具体型号、版本与可复现实验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87C39F-1CD2-4F48-B65D-306D75A9B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571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1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GPU 扩展 · 第 2 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34BE17-BE16-46CD-B810-7AC7AB180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5151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507628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7D03C6-160B-4351-B282-263F58869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1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地址统一、内存管理、缓存一致性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5BF517-1831-4D04-B2DF-2AFCCE325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4BA062-6BE9-48D5-B111-DF0E386A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三个名字相似的问题，需要三份不同证明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9479C-8720-4F88-B48B-68F1A5F8366E}"/>
              </a:ext>
            </a:extLst>
          </p:cNvPr>
          <p:cNvGraphicFramePr/>
          <p:nvPr/>
        </p:nvGraphicFramePr>
        <p:xfrm>
          <a:off xmlns:a="http://schemas.openxmlformats.org/drawingml/2006/main" x="609600" y="1943100"/>
          <a:ext xmlns:a="http://schemas.openxmlformats.org/drawingml/2006/main" cx="10972800" cy="3467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3619500"/>
                <a:gridCol w="4495800"/>
              </a:tblGrid>
              <a:tr h="69342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概念</a:t>
                      </a:r>
                    </a:p>
                  </a:txBody>
                  <a:tcPr marL="91440" marR="91440" marT="45720" marB="45720" anchor="ctr">
                    <a:solidFill>
                      <a:srgbClr val="173B4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它帮助解决什么</a:t>
                      </a:r>
                    </a:p>
                  </a:txBody>
                  <a:tcPr marL="91440" marR="91440" marT="45720" marB="45720" anchor="ctr">
                    <a:solidFill>
                      <a:srgbClr val="173B4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仍需关注</a:t>
                      </a:r>
                    </a:p>
                  </a:txBody>
                  <a:tcPr marL="91440" marR="91440" marT="45720" marB="45720" anchor="ctr">
                    <a:solidFill>
                      <a:srgbClr val="173B43"/>
                    </a:solidFill>
                  </a:tcPr>
                </a:tc>
              </a:tr>
              <a:tr h="69342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统一虚拟寻址 UVA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地址空间和指针识别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访问许可、远端路径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统一内存管理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按实现管理可访问性与迁移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驻留、缺页、迁移和局部性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</a:tr>
              <a:tr h="69342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硬件缓存一致性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规定各缓存副本如何保持一致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具体互连、范围、同步规则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显存总量聚合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模型可分片使用多卡容量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分配策略与跨卡访问代价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47EC77-F26B-4FCA-B384-32F875350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可寻址 ≠ 等速访问 ≠ 硬件缓存一致性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1968B9-AEE8-4B6A-AA02-343BCBFA5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571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1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GPU 扩展 · 第 2 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24F343-72BD-44C0-A285-6AD5EC92F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5151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288072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F92C8-4FB1-418B-8351-277741D8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1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RTX 5090：观察与支持范围分开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D53E1C-0291-43BB-82DD-87F704849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412CC5-80B4-431D-9F42-46604562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原文 p2 的 16 卡结果，尚缺完整复现条件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ACD241-E4E6-42EC-974E-3493D645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175" b="1">
                <a:solidFill>
                  <a:srgbClr val="B26B29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26B29"/>
                </a:solidFill>
                <a:latin typeface="Heiti SC"/>
                <a:ea typeface="Heiti SC"/>
                <a:cs typeface="Heiti SC"/>
              </a:defRPr>
            </a:pPr>
            <a:r>
              <a:rPr sz="2175" b="1">
                <a:solidFill>
                  <a:srgbClr val="B26B29"/>
                </a:solidFill>
                <a:latin typeface="Heiti SC"/>
                <a:ea typeface="Heiti SC"/>
                <a:cs typeface="Heiti SC"/>
              </a:rPr>
              <a:t>官方明确答复（2025-03-13）：RTX 50 GeForce 不支持 GPU-GPU P2P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A584A-6122-432F-8F27-C9658CED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31623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E6D5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21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1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作者报告</a:t>
            </a:r>
          </a:p>
          <a:p xmlns:a="http://schemas.openxmlformats.org/drawingml/2006/main">
            <a:pPr algn="ctr">
              <a:defRPr sz="21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1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特定配置观察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3E4D46-55AE-43CB-ACFC-57F9A30C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028950"/>
            <a:ext cx="31623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DF6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21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1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官方支持</a:t>
            </a:r>
          </a:p>
          <a:p xmlns:a="http://schemas.openxmlformats.org/drawingml/2006/main">
            <a:pPr algn="ctr">
              <a:defRPr sz="21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1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型号 / 版本限定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50F3AA-CB62-4F87-8CC2-53628C0F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028950"/>
            <a:ext cx="314325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B"/>
          </a:solidFill>
          <a:ln xmlns:a="http://schemas.openxmlformats.org/drawingml/2006/main" w="12383">
            <a:solidFill>
              <a:srgbClr val="B4C8C8"/>
            </a:solidFill>
          </a:ln>
        </p:spPr>
        <p:txBody>
          <a:bodyPr xmlns:a="http://schemas.openxmlformats.org/drawingml/2006/main" lIns="95250" tIns="95250" rIns="95250" bIns="95250" anchor="ctr"/>
          <a:lstStyle xmlns:a="http://schemas.openxmlformats.org/drawingml/2006/main">
            <a:defPPr algn="ctr">
              <a:defRPr sz="21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1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可复现实验</a:t>
            </a:r>
          </a:p>
          <a:p xmlns:a="http://schemas.openxmlformats.org/drawingml/2006/main">
            <a:pPr algn="ctr">
              <a:defRPr sz="2175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175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正确性 + 路径日志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83FD5B-9E78-4D91-BB85-DE919AFF5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100" b="0">
                <a:solidFill>
                  <a:srgbClr val="304F5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4F55"/>
                </a:solidFill>
                <a:latin typeface="Heiti SC"/>
                <a:ea typeface="Heiti SC"/>
                <a:cs typeface="Heiti SC"/>
              </a:defRPr>
            </a:pPr>
            <a:r>
              <a:rPr sz="2100" b="0">
                <a:solidFill>
                  <a:srgbClr val="304F55"/>
                </a:solidFill>
                <a:latin typeface="Heiti SC"/>
                <a:ea typeface="Heiti SC"/>
                <a:cs typeface="Heiti SC"/>
              </a:rPr>
              <a:t>截至本轮核验未找到正式开放的新公告；不能据原文推出常规受支持能力。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030A8-D012-442F-BFDF-0B7AD9B0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不否定作者可能的实验；不把实验推广为官方能力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95886F-DE78-45AF-9AE6-74FC1B9CB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571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1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GPU 扩展 · 第 2 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03F48C-9C23-4919-82F9-4E2CA588F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5151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0465070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CE6A2B-1700-4FC6-B398-763AFFD7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1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从“能看见”到“确实有用”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F12FB4-EF7D-4A8F-B01E-08CAEA836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17F2DE-3A47-4B8E-811F-25009B220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验证顺序决定结论的可信度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4ED58B-36F2-4EFF-AD87-1CA71BC4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4525"/>
            <a:ext cx="6096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7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7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6A3B9D-D94E-440E-9694-D3EDDAB0B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1914525"/>
            <a:ext cx="101441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枚举：设备、链路速率、宽度、NUMA 与地址资源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582316-3F20-486D-B4F0-8EF5BAA80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495550"/>
            <a:ext cx="10144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FA18BD-302D-4957-951E-F5D6C88E8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096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7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7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627041-EFF0-47AE-B882-43E40433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647950"/>
            <a:ext cx="101441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正确性：peer 能力矩阵、读写权限与数据校验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E08335-2E14-4273-889B-1CBFE9A1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228975"/>
            <a:ext cx="10144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A7FDEA-16F6-446B-87CD-2E54F4BDC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6096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7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7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69346B-5FA6-49E4-9FF1-C07A3887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381375"/>
            <a:ext cx="101441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性能：每一对设备、并发流量与共享瓶颈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91725F-4C13-4495-BEAF-D8C0B76B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962400"/>
            <a:ext cx="10144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D55091-A457-42FD-88F5-F5CA58F90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14800"/>
            <a:ext cx="6096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7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7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A79E98-BACA-45A6-A0A5-58407A871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114800"/>
            <a:ext cx="101441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集合通信：消息大小、算法、实际传输路径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694516-3F40-4207-8746-B76A6EBA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95825"/>
            <a:ext cx="10144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C80986-D42C-4036-93F7-F90615A1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6096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7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27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059DD0-B7D5-49E0-ABDC-C8AC3097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848225"/>
            <a:ext cx="101441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工作负载：质量、吞吐、尾延迟与持续稳定性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396DE1-B1D8-4374-AAF0-6C81FEB8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5429250"/>
            <a:ext cx="10144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F2D91C-36A0-417D-BDB4-99507F3B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拓扑图 → 正确性 → 并发 → collective → 真实任务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810582-D547-4C2D-90B9-1A4A9BC8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571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1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GPU 扩展 · 第 2 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F55D7A-DB25-464E-98F3-5BA82F88C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5151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4187951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EC1E67-9A02-4026-A51F-BE70E12B3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3B43"/>
                </a:solidFill>
                <a:latin typeface="Heiti SC"/>
                <a:ea typeface="Heiti SC"/>
                <a:cs typeface="Heiti SC"/>
              </a:defRPr>
            </a:pPr>
            <a:r>
              <a:rPr sz="3150" b="1">
                <a:solidFill>
                  <a:srgbClr val="173B43"/>
                </a:solidFill>
                <a:latin typeface="Heiti SC"/>
                <a:ea typeface="Heiti SC"/>
                <a:cs typeface="Heiti SC"/>
              </a:rPr>
              <a:t>把方案结论写得可检验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7DB6A6-1CE5-44B1-A18F-5A95476E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C8C8"/>
          </a:solidFill>
          <a:ln xmlns:a="http://schemas.openxmlformats.org/drawingml/2006/main" w="12383">
            <a:solidFill>
              <a:srgbClr val="B4C8C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12E5B7-BC61-477C-9DE6-470EC3ED5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明确已证明的能力、依赖条件与待补证据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40F6A-ADFF-4255-8DA3-EDD4E12CDFDC}"/>
              </a:ext>
            </a:extLst>
          </p:cNvPr>
          <p:cNvGraphicFramePr/>
          <p:nvPr/>
        </p:nvGraphicFramePr>
        <p:xfrm>
          <a:off xmlns:a="http://schemas.openxmlformats.org/drawingml/2006/main" x="609600" y="1943100"/>
          <a:ext xmlns:a="http://schemas.openxmlformats.org/drawingml/2006/main" cx="10972800" cy="3467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24250"/>
                <a:gridCol w="7448550"/>
              </a:tblGrid>
              <a:tr h="57785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方案声称</a:t>
                      </a:r>
                    </a:p>
                  </a:txBody>
                  <a:tcPr marL="91440" marR="91440" marT="45720" marB="45720" anchor="ctr">
                    <a:solidFill>
                      <a:srgbClr val="173B4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应交付的证据</a:t>
                      </a:r>
                    </a:p>
                  </a:txBody>
                  <a:tcPr marL="91440" marR="91440" marT="45720" marB="45720" anchor="ctr">
                    <a:solidFill>
                      <a:srgbClr val="173B43"/>
                    </a:solidFill>
                  </a:tcPr>
                </a:tc>
              </a:tr>
              <a:tr h="57785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多卡可扩展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完整拓扑、端口宽度、共享切面和流量矩阵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7785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国产主机兼容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具体 CPU / ISA / OS / 驱动 / 用户态版本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</a:tr>
              <a:tr h="57785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支持 GPU P2P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peer 矩阵、正确性、配置与实际路径日志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7785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显存池化 / 更高性能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内存语义、任务基线、结果和稳定性</a:t>
                      </a:r>
                    </a:p>
                  </a:txBody>
                  <a:tcPr marL="91440" marR="91440" marT="45720" marB="45720" anchor="ctr">
                    <a:solidFill>
                      <a:srgbClr val="F8F7F2"/>
                    </a:solidFill>
                  </a:tcPr>
                </a:tc>
              </a:tr>
              <a:tr h="577850"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可以直接替换器件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l"/>
                      <a:r>
                        <a:rPr sz="1725" b="0">
                          <a:solidFill>
                            <a:srgbClr val="304F55"/>
                          </a:solidFill>
                          <a:latin typeface="Heiti SC"/>
                          <a:ea typeface="Heiti SC"/>
                          <a:cs typeface="Heiti SC"/>
                        </a:rPr>
                        <a:t>引脚之外的固件、热设计、功能和验收记录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0EE99E-0FED-494C-B32D-50D2E58E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78B85"/>
                </a:solidFill>
                <a:latin typeface="Heiti SC"/>
                <a:ea typeface="Heiti SC"/>
                <a:cs typeface="Heiti SC"/>
              </a:defRPr>
            </a:pPr>
            <a:r>
              <a:rPr sz="1800" b="1">
                <a:solidFill>
                  <a:srgbClr val="078B85"/>
                </a:solidFill>
                <a:latin typeface="Heiti SC"/>
                <a:ea typeface="Heiti SC"/>
                <a:cs typeface="Heiti SC"/>
              </a:rPr>
              <a:t>下一期：可靠、畅通与正确可见，分别由谁保证？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A23F8-E88A-4588-B35D-51BEA8546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571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12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GPU 扩展 · 第 2 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8A8817-F63A-4F35-A70D-18DBFB2E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5151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defPPr>
          </a:lstStyle>
          <a:p xmlns:a="http://schemas.openxmlformats.org/drawingml/2006/main">
            <a:pPr algn="r">
              <a:defRPr sz="1275" b="0">
                <a:solidFill>
                  <a:srgbClr val="61797E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1797E"/>
                </a:solidFill>
                <a:latin typeface="Heiti SC"/>
                <a:ea typeface="Heiti SC"/>
                <a:cs typeface="Heiti S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757897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Heiti SC"/>
        <a:ea typeface=""/>
        <a:cs typeface=""/>
      </a:majorFont>
      <a:minorFont>
        <a:latin typeface="Heiti S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2026-10-10T21:44:37.4670000Z</dcterms:created>
  <dcterms:modified xsi:type="dcterms:W3CDTF">2026-10-10T21:44:37.4670000Z</dcterms:modified>
</coreProperties>
</file>