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b0c66bf2be4fc3" /><Relationship Type="http://schemas.openxmlformats.org/officeDocument/2006/relationships/extended-properties" Target="/docProps/app.xml" Id="Rf459de0bb16644f2" /><Relationship Type="http://schemas.openxmlformats.org/officeDocument/2006/relationships/officeDocument" Target="/ppt/presentation.xml" Id="R687a701d5a754a60" /></Relationships>
</file>

<file path=ppt/presentation.xml><?xml version="1.0" encoding="utf-8"?>
<p:presentation xmlns:p="http://schemas.openxmlformats.org/presentationml/2006/main">
  <p:sldMasterIdLst>
    <p:sldMasterId xmlns:r="http://schemas.openxmlformats.org/officeDocument/2006/relationships" id="2147483648" r:id="R1b224305b10b438e"/>
  </p:sldMasterIdLst>
  <p:notesMasterIdLst>
    <p:notesMasterId xmlns:r="http://schemas.openxmlformats.org/officeDocument/2006/relationships" r:id="R82a7829272cd482a"/>
  </p:notesMasterIdLst>
  <p:sldIdLst>
    <p:sldId xmlns:r="http://schemas.openxmlformats.org/officeDocument/2006/relationships" id="256" r:id="R05c4c975c7554bec"/>
    <p:sldId xmlns:r="http://schemas.openxmlformats.org/officeDocument/2006/relationships" id="257" r:id="R200083d605de47fe"/>
    <p:sldId xmlns:r="http://schemas.openxmlformats.org/officeDocument/2006/relationships" id="258" r:id="Rb14a5177f5bc4717"/>
    <p:sldId xmlns:r="http://schemas.openxmlformats.org/officeDocument/2006/relationships" id="259" r:id="Rede76cd8a33b450a"/>
    <p:sldId xmlns:r="http://schemas.openxmlformats.org/officeDocument/2006/relationships" id="260" r:id="Re5cf5aab54494e6f"/>
    <p:sldId xmlns:r="http://schemas.openxmlformats.org/officeDocument/2006/relationships" id="261" r:id="R54eea3d66bd84223"/>
    <p:sldId xmlns:r="http://schemas.openxmlformats.org/officeDocument/2006/relationships" id="262" r:id="Rc07ed20de36447dc"/>
    <p:sldId xmlns:r="http://schemas.openxmlformats.org/officeDocument/2006/relationships" id="263" r:id="Rd08123adebd74bd9"/>
    <p:sldId xmlns:r="http://schemas.openxmlformats.org/officeDocument/2006/relationships" id="264" r:id="R84c217d8820e421a"/>
    <p:sldId xmlns:r="http://schemas.openxmlformats.org/officeDocument/2006/relationships" id="265" r:id="Ra14ac935d6db44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dd01b8fe4b48fb" /><Relationship Type="http://schemas.openxmlformats.org/officeDocument/2006/relationships/slideMaster" Target="/ppt/slideMasters/slideMaster1.xml" Id="R1b224305b10b438e" /><Relationship Type="http://schemas.openxmlformats.org/officeDocument/2006/relationships/notesMaster" Target="/ppt/notesMasters/notesMaster1.xml" Id="R82a7829272cd482a" /><Relationship Type="http://schemas.openxmlformats.org/officeDocument/2006/relationships/presProps" Target="/ppt/presProps.xml" Id="R7dc8552029a84f18" /><Relationship Type="http://schemas.openxmlformats.org/officeDocument/2006/relationships/tableStyles" Target="/ppt/tableStyles.xml" Id="R2ae55dac1f204d89" /><Relationship Type="http://schemas.openxmlformats.org/officeDocument/2006/relationships/slide" Target="/ppt/slides/slide1.xml" Id="R05c4c975c7554bec" /><Relationship Type="http://schemas.openxmlformats.org/officeDocument/2006/relationships/slide" Target="/ppt/slides/slide2.xml" Id="R200083d605de47fe" /><Relationship Type="http://schemas.openxmlformats.org/officeDocument/2006/relationships/slide" Target="/ppt/slides/slide3.xml" Id="Rb14a5177f5bc4717" /><Relationship Type="http://schemas.openxmlformats.org/officeDocument/2006/relationships/slide" Target="/ppt/slides/slide4.xml" Id="Rede76cd8a33b450a" /><Relationship Type="http://schemas.openxmlformats.org/officeDocument/2006/relationships/slide" Target="/ppt/slides/slide5.xml" Id="Re5cf5aab54494e6f" /><Relationship Type="http://schemas.openxmlformats.org/officeDocument/2006/relationships/slide" Target="/ppt/slides/slide6.xml" Id="R54eea3d66bd84223" /><Relationship Type="http://schemas.openxmlformats.org/officeDocument/2006/relationships/slide" Target="/ppt/slides/slide7.xml" Id="Rc07ed20de36447dc" /><Relationship Type="http://schemas.openxmlformats.org/officeDocument/2006/relationships/slide" Target="/ppt/slides/slide8.xml" Id="Rd08123adebd74bd9" /><Relationship Type="http://schemas.openxmlformats.org/officeDocument/2006/relationships/slide" Target="/ppt/slides/slide9.xml" Id="R84c217d8820e421a" /><Relationship Type="http://schemas.openxmlformats.org/officeDocument/2006/relationships/slide" Target="/ppt/slides/slide10.xml" Id="Ra14ac935d6db44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649b8933694e5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59193dcaf0438f" /><Relationship Type="http://schemas.openxmlformats.org/officeDocument/2006/relationships/notesMaster" Target="/ppt/notesMasters/notesMaster1.xml" Id="R5900c9b6a1b94b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048c1ecf024c29" /><Relationship Type="http://schemas.openxmlformats.org/officeDocument/2006/relationships/notesMaster" Target="/ppt/notesMasters/notesMaster1.xml" Id="Rfa1c1d79f82b41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f34be48b7304e83" /><Relationship Type="http://schemas.openxmlformats.org/officeDocument/2006/relationships/notesMaster" Target="/ppt/notesMasters/notesMaster1.xml" Id="R55efb52ae9f444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92b6c9a5b04072" /><Relationship Type="http://schemas.openxmlformats.org/officeDocument/2006/relationships/notesMaster" Target="/ppt/notesMasters/notesMaster1.xml" Id="R94c3fcba402e46f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64d05f887e24652" /><Relationship Type="http://schemas.openxmlformats.org/officeDocument/2006/relationships/notesMaster" Target="/ppt/notesMasters/notesMaster1.xml" Id="R4bff134895ae41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5905efb0d4b4c22" /><Relationship Type="http://schemas.openxmlformats.org/officeDocument/2006/relationships/notesMaster" Target="/ppt/notesMasters/notesMaster1.xml" Id="R7c0a458e88e648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628218b6834065" /><Relationship Type="http://schemas.openxmlformats.org/officeDocument/2006/relationships/notesMaster" Target="/ppt/notesMasters/notesMaster1.xml" Id="Rf4bf7aadfca74d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e1bed94d0a40be" /><Relationship Type="http://schemas.openxmlformats.org/officeDocument/2006/relationships/notesMaster" Target="/ppt/notesMasters/notesMaster1.xml" Id="Ree1c1e1b06c4428c" /></Relationships>
</file>

<file path=ppt/notesSlides/_rels/notesSlide9.xml.rels>&#65279;<?xml version="1.0" encoding="utf-8"?><Relationships xmlns="http://schemas.openxmlformats.org/package/2006/relationships"><Relationship Type="http://schemas.openxmlformats.org/officeDocument/2006/relationships/slide" Target="/ppt/slides/slide9.xml" Id="R6c87df90247b4613" /><Relationship Type="http://schemas.openxmlformats.org/officeDocument/2006/relationships/notesMaster" Target="/ppt/notesMasters/notesMaster1.xml" Id="Rfc5d66e80f7f4d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b9cdd84ddb4a79" /><Relationship Type="http://schemas.openxmlformats.org/officeDocument/2006/relationships/notesMaster" Target="/ppt/notesMasters/notesMaster1.xml" Id="Rceca4fc8233f49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第1页｜更多 GPU，怎样才会更快？</a:t>
            </a:r>
          </a:p>
          <a:p xmlns:a="http://schemas.openxmlformats.org/drawingml/2006/main">
            <a:r>
              <a:t/>
            </a:r>
          </a:p>
          <a:p xmlns:a="http://schemas.openxmlformats.org/drawingml/2006/main">
            <a:r>
              <a:t>【旁白】</a:t>
            </a:r>
          </a:p>
          <a:p xmlns:a="http://schemas.openxmlformats.org/drawingml/2006/main">
            <a:r>
              <a:t>欢迎来到这组三期的技术讲解。我们从一篇关于 GPU 机型、超节点和互连协议的文章出发，一点一点拆清楚：把更多 GPU 连起来，究竟增加了什么能力，又会在哪里遇到限制。这一页先记住三个问题：这些 GPU 要一起完成什么任务，数据实际经过哪些设备，以及通信会让计算等多久。</a:t>
            </a:r>
          </a:p>
          <a:p xmlns:a="http://schemas.openxmlformats.org/drawingml/2006/main">
            <a:r>
              <a:t/>
            </a:r>
          </a:p>
          <a:p xmlns:a="http://schemas.openxmlformats.org/drawingml/2006/main">
            <a:r>
              <a:t>文章由“大话、存储、计算、AI”发布于二零二六年九月二十二日。这篇长文涵盖了机型、互连和通信软件等多个层次。它有很多系统工程观察，也有作者明确写出的猜测，所以接下来会区分原文观点、能够核验的事实和用于理解的例子。示意图是重新绘制的教学图，不代表某款产品的真实布线。</a:t>
            </a:r>
          </a:p>
          <a:p xmlns:a="http://schemas.openxmlformats.org/drawingml/2006/main">
            <a:r>
              <a:t/>
            </a:r>
          </a:p>
          <a:p xmlns:a="http://schemas.openxmlformats.org/drawingml/2006/main">
            <a:r>
              <a:t>这期先建立公共语言。第二期再回答 PCIe 交换芯片究竟解决什么，以及国产 CPU 能否带海外 GPU。第三期解释为什么乱序、流控和重传会决定规模。熟悉芯片设计的听众可以把它看成一次从接口规范走到整机行为的检查；只听音频也没有关系，我会把图里的方向讲出来。现在请翻到第二页，我们先把两个最容易混用的词摆正。</a:t>
            </a:r>
          </a:p>
          <a:p xmlns:a="http://schemas.openxmlformats.org/drawingml/2006/main">
            <a:r>
              <a:t/>
            </a:r>
          </a:p>
          <a:p xmlns:a="http://schemas.openxmlformats.org/drawingml/2006/main">
            <a:r>
              <a:t>【编辑与证据，不朗读】</a:t>
            </a:r>
          </a:p>
          <a:p xmlns:a="http://schemas.openxmlformats.org/drawingml/2006/main">
            <a:r>
              <a:t>原文PDF对应页：1–30</a:t>
            </a:r>
          </a:p>
          <a:p xmlns:a="http://schemas.openxmlformats.org/drawingml/2006/main">
            <a:r>
              <a:t>配图：ep01/slide-01.png；本稿原创可编辑示意，不复刻原文产品图。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第2页｜先说语境，再说 scale-up / out</a:t>
            </a:r>
          </a:p>
          <a:p xmlns:a="http://schemas.openxmlformats.org/drawingml/2006/main">
            <a:r>
              <a:t/>
            </a:r>
          </a:p>
          <a:p xmlns:a="http://schemas.openxmlformats.org/drawingml/2006/main">
            <a:r>
              <a:t>【旁白】</a:t>
            </a:r>
          </a:p>
          <a:p xmlns:a="http://schemas.openxmlformats.org/drawingml/2006/main">
            <a:r>
              <a:t>第二页有两个绿色框，每个框里都有多张 GPU。我们把一个能够进行紧耦合协作的加速器通信域画成一个框。这里说 scale-up，主要指扩大这样的域，让更多加速器用适合频繁交换数据和同步的互连共同工作。框与框之间再通过网络联合起来，通常是我们讨论 scale-out 的层次。</a:t>
            </a:r>
          </a:p>
          <a:p xmlns:a="http://schemas.openxmlformats.org/drawingml/2006/main">
            <a:r>
              <a:t/>
            </a:r>
          </a:p>
          <a:p xmlns:a="http://schemas.openxmlformats.org/drawingml/2006/main">
            <a:r>
              <a:t>这不是所有计算机文献通用的唯一定义。传统服务器语境里，scale-up 往往是给一台系统增加处理器和内存，scale-out 是增加节点。到了 AI 机架级系统，通信域可以跨多个托盘、多个操作系统，机械边界已经不足以替我们划线。</a:t>
            </a:r>
          </a:p>
          <a:p xmlns:a="http://schemas.openxmlformats.org/drawingml/2006/main">
            <a:r>
              <a:t/>
            </a:r>
          </a:p>
          <a:p xmlns:a="http://schemas.openxmlformats.org/drawingml/2006/main">
            <a:r>
              <a:t>原文第六页把多节点说成 scale-up 的不成文定义，这个范围过窄。同一台服务器里的多 GPU 紧耦合互连，也可以放在 AI scale-up 语境中讨论。反过来，放进同一机柜也不会自动变成同一个高效通信域。我们真正要问的是：远端资源如何访问，延迟和吞吐怎样，软件能使用哪些通信与同步能力。先约定语境，后面的争论才不会只是在争名词。请翻到第三页，看看通信边界怎样穿过机箱。</a:t>
            </a:r>
          </a:p>
          <a:p xmlns:a="http://schemas.openxmlformats.org/drawingml/2006/main">
            <a:r>
              <a:t/>
            </a:r>
          </a:p>
          <a:p xmlns:a="http://schemas.openxmlformats.org/drawingml/2006/main">
            <a:r>
              <a:t>【编辑与证据，不朗读】</a:t>
            </a:r>
          </a:p>
          <a:p xmlns:a="http://schemas.openxmlformats.org/drawingml/2006/main">
            <a:r>
              <a:t>原文PDF对应页：5–7</a:t>
            </a:r>
          </a:p>
          <a:p xmlns:a="http://schemas.openxmlformats.org/drawingml/2006/main">
            <a:r>
              <a:t>配图：ep01/slide-02.png；本稿原创可编辑示意，不复刻原文产品图。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NVIDIA GB200 NVL72</a:t>
            </a:r>
          </a:p>
          <a:p xmlns:a="http://schemas.openxmlformats.org/drawingml/2006/main">
            <a:r>
              <a:t>https://www.nvidia.com/en-us/data-center/gb200-nvl72/</a:t>
            </a:r>
          </a:p>
          <a:p xmlns:a="http://schemas.openxmlformats.org/drawingml/2006/main">
            <a:r>
              <a:t/>
            </a:r>
          </a:p>
          <a:p xmlns:a="http://schemas.openxmlformats.org/drawingml/2006/main">
            <a:r>
              <a:t>CUDA Programming Systems with Multiple GPUs</a:t>
            </a:r>
          </a:p>
          <a:p xmlns:a="http://schemas.openxmlformats.org/drawingml/2006/main">
            <a:r>
              <a:t>https://docs.nvidia.com/cuda/cuda-programming-guide/03-advanced/multi-gpu-systems.html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第3页｜机箱边界，不等于通信域边界</a:t>
            </a:r>
          </a:p>
          <a:p xmlns:a="http://schemas.openxmlformats.org/drawingml/2006/main">
            <a:r>
              <a:t/>
            </a:r>
          </a:p>
          <a:p xmlns:a="http://schemas.openxmlformats.org/drawingml/2006/main">
            <a:r>
              <a:t>【旁白】</a:t>
            </a:r>
          </a:p>
          <a:p xmlns:a="http://schemas.openxmlformats.org/drawingml/2006/main">
            <a:r>
              <a:t>第三页左边画了三个计算托盘，下面连到同一个域内交换网络。以公开的 GB200 NVL72 为例，七十二张 GPU 可以通过 NVLink 互连形成一个机架级域。它跨越多个计算托盘，所以跨托盘不等于已经进入 scale-out。图只强调逻辑边界，没有复刻实际产品端口。</a:t>
            </a:r>
          </a:p>
          <a:p xmlns:a="http://schemas.openxmlformats.org/drawingml/2006/main">
            <a:r>
              <a:t/>
            </a:r>
          </a:p>
          <a:p xmlns:a="http://schemas.openxmlformats.org/drawingml/2006/main">
            <a:r>
              <a:t>右边反过来：两个独立节点即使被装在同一个机箱里，也可能通过网卡通信。它们的外壳靠得很近，但软件和网络行为仍然可以是分布式节点协作。单一操作系统、统一故障域和硬件缓存一致性，都不能被当成本系列定义 scale-up 的硬性条件。</a:t>
            </a:r>
          </a:p>
          <a:p xmlns:a="http://schemas.openxmlformats.org/drawingml/2006/main">
            <a:r>
              <a:t/>
            </a:r>
          </a:p>
          <a:p xmlns:a="http://schemas.openxmlformats.org/drawingml/2006/main">
            <a:r>
              <a:t>原文最后谈超节点时，用专用接口与网卡接口帮助识别产品，这是有用的观察线索，但不能变成永远成立的协议判决。随着以太网技术进入 scale-up，看到 Ethernet 这个词，也不能立即宣布它一定属于 scale-out。我们先描述一个具体系统提供的通信服务，再贴术语。这样既能理解原文，也能在新架构出现时继续使用同一套判断方法。下一页把任务放进图里：为什么有些工作值得追求更紧密的互连。</a:t>
            </a:r>
          </a:p>
          <a:p xmlns:a="http://schemas.openxmlformats.org/drawingml/2006/main">
            <a:r>
              <a:t/>
            </a:r>
          </a:p>
          <a:p xmlns:a="http://schemas.openxmlformats.org/drawingml/2006/main">
            <a:r>
              <a:t>【编辑与证据，不朗读】</a:t>
            </a:r>
          </a:p>
          <a:p xmlns:a="http://schemas.openxmlformats.org/drawingml/2006/main">
            <a:r>
              <a:t>原文PDF对应页：27–30</a:t>
            </a:r>
          </a:p>
          <a:p xmlns:a="http://schemas.openxmlformats.org/drawingml/2006/main">
            <a:r>
              <a:t>配图：ep01/slide-03.png；本稿原创可编辑示意，不复刻原文产品图。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NVIDIA GB200 NVL72</a:t>
            </a:r>
          </a:p>
          <a:p xmlns:a="http://schemas.openxmlformats.org/drawingml/2006/main">
            <a:r>
              <a:t>https://www.nvidia.com/en-us/data-center/gb200-nvl72/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第4页｜工作负载决定互连压力</a:t>
            </a:r>
          </a:p>
          <a:p xmlns:a="http://schemas.openxmlformats.org/drawingml/2006/main">
            <a:r>
              <a:t/>
            </a:r>
          </a:p>
          <a:p xmlns:a="http://schemas.openxmlformats.org/drawingml/2006/main">
            <a:r>
              <a:t>【旁白】</a:t>
            </a:r>
          </a:p>
          <a:p xmlns:a="http://schemas.openxmlformats.org/drawingml/2006/main">
            <a:r>
              <a:t>第四页这张表不是在给并行策略分配唯一网络，而是在提示通信压力。张量并行把一个算子或者模型层拆到多张 GPU，层内经常要交换结果。每次交换不一定很大，但如果下一步计算必须等待，延迟就会直接暴露出来。流水线并行在阶段之间交接激活和梯度，还要关心各阶段是否均衡，是否产生空泡。</a:t>
            </a:r>
          </a:p>
          <a:p xmlns:a="http://schemas.openxmlformats.org/drawingml/2006/main">
            <a:r>
              <a:t/>
            </a:r>
          </a:p>
          <a:p xmlns:a="http://schemas.openxmlformats.org/drawingml/2006/main">
            <a:r>
              <a:t>数据并行让不同 GPU 处理不同样本，训练时同步梯度。它通常有较大的通信块，也可能把部分通信藏在计算后面。专家并行则把不同 token 路由给不同专家，容易出现多对多交换和负载不均；平均带宽看起来不错，最慢的一组仍可能拖住整个步骤。</a:t>
            </a:r>
          </a:p>
          <a:p xmlns:a="http://schemas.openxmlformats.org/drawingml/2006/main">
            <a:r>
              <a:t/>
            </a:r>
          </a:p>
          <a:p xmlns:a="http://schemas.openxmlformats.org/drawingml/2006/main">
            <a:r>
              <a:t>想象两个程序：一个每隔几微秒就要等远端结果，另一个计算很久才搬一次大块数据。即使总字节数一样，它们对网络的要求也不同。因此，不能单凭某次大块复制接近链路上限，就证明模型能够线性扩展。下一页我们暂时放下并行算法，跟着一笔数据穿过系统，看看 PCIe 交换芯片具体处在哪儿。</a:t>
            </a:r>
          </a:p>
          <a:p xmlns:a="http://schemas.openxmlformats.org/drawingml/2006/main">
            <a:r>
              <a:t/>
            </a:r>
          </a:p>
          <a:p xmlns:a="http://schemas.openxmlformats.org/drawingml/2006/main">
            <a:r>
              <a:t>【编辑与证据，不朗读】</a:t>
            </a:r>
          </a:p>
          <a:p xmlns:a="http://schemas.openxmlformats.org/drawingml/2006/main">
            <a:r>
              <a:t>原文PDF对应页：24–26</a:t>
            </a:r>
          </a:p>
          <a:p xmlns:a="http://schemas.openxmlformats.org/drawingml/2006/main">
            <a:r>
              <a:t>配图：ep01/slide-04.png；本稿原创可编辑示意，不复刻原文产品图。</a:t>
            </a:r>
          </a:p>
          <a:p xmlns:a="http://schemas.openxmlformats.org/drawingml/2006/main">
            <a:r>
              <a:t>核验日期：2026-10-10。</a:t>
            </a:r>
          </a:p>
          <a:p xmlns:a="http://schemas.openxmlformats.org/drawingml/2006/main">
            <a:r>
              <a:t>NVIDIA Megatron Bridge Parallelisms</a:t>
            </a:r>
          </a:p>
          <a:p xmlns:a="http://schemas.openxmlformats.org/drawingml/2006/main">
            <a:r>
              <a:t>https://docs.nvidia.com/nemo/megatron-bridge/latest/parallelisms.html</a:t>
            </a:r>
          </a:p>
          <a:p xmlns:a="http://schemas.openxmlformats.org/drawingml/2006/main">
            <a:r>
              <a:t/>
            </a:r>
          </a:p>
          <a:p xmlns:a="http://schemas.openxmlformats.org/drawingml/2006/main">
            <a:r>
              <a:t>GPU机型，单机，超节点，Scale Up，乱序，流控的一些现状梳理外加一些思考</a:t>
            </a:r>
          </a:p>
          <a:p xmlns:a="http://schemas.openxmlformats.org/drawingml/2006/main">
            <a:r>
              <a:t>https://mp.weixin.qq.com/s/Glf5GSJz2rCllSyGDKFDBA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第5页｜一笔数据，可能走三条路径</a:t>
            </a:r>
          </a:p>
          <a:p xmlns:a="http://schemas.openxmlformats.org/drawingml/2006/main">
            <a:r>
              <a:t/>
            </a:r>
          </a:p>
          <a:p xmlns:a="http://schemas.openxmlformats.org/drawingml/2006/main">
            <a:r>
              <a:t>【旁白】</a:t>
            </a:r>
          </a:p>
          <a:p xmlns:a="http://schemas.openxmlformats.org/drawingml/2006/main">
            <a:r>
              <a:t>第五页的三条横线是整组讲解里很重要的一张图。第一条，GPU A 的数据先进入主机内存，再送到 GPU B。这可以使用 DMA，不必让 CPU 核逐字节复制，但主机内存依然承受了流量。第二条，在平台支持的条件下，事务可能经过 CPU 所在的 Root Complex 路径，却不落入主机内存。Root Complex 是连接 PCIe 层级的逻辑，不等于 CPU 正在执行复制循环。</a:t>
            </a:r>
          </a:p>
          <a:p xmlns:a="http://schemas.openxmlformats.org/drawingml/2006/main">
            <a:r>
              <a:t/>
            </a:r>
          </a:p>
          <a:p xmlns:a="http://schemas.openxmlformats.org/drawingml/2006/main">
            <a:r>
              <a:t>第三条是同一交换域里的局部 P2P，数据在交换芯片中转发，可能连上游 Root Complex 路径都避开。这里有三种不同的旁路：不由 CPU 核搬运，不经主机内存中转，以及不经过 Root Complex。听见“绕过 CPU”时，要追问到底是哪一种。</a:t>
            </a:r>
          </a:p>
          <a:p xmlns:a="http://schemas.openxmlformats.org/drawingml/2006/main">
            <a:r>
              <a:t/>
            </a:r>
          </a:p>
          <a:p xmlns:a="http://schemas.openxmlformats.org/drawingml/2006/main">
            <a:r>
              <a:t>所有箭头都有一个前提：设备、地址映射、平台路由与驱动允许这条路径。拓扑图提供可能性，实际软件选择和测试才告诉我们流量是否真的这样走。原文第二页强调交换网络内部直接转发的价值，这个方向可以理解；但不能把特定配置的路径推广到所有 GPU 和主机。请翻到第六页，分清经常被放在同一张宣传表里的几个名词。</a:t>
            </a:r>
          </a:p>
          <a:p xmlns:a="http://schemas.openxmlformats.org/drawingml/2006/main">
            <a:r>
              <a:t/>
            </a:r>
          </a:p>
          <a:p xmlns:a="http://schemas.openxmlformats.org/drawingml/2006/main">
            <a:r>
              <a:t>【编辑与证据，不朗读】</a:t>
            </a:r>
          </a:p>
          <a:p xmlns:a="http://schemas.openxmlformats.org/drawingml/2006/main">
            <a:r>
              <a:t>原文PDF对应页：2</a:t>
            </a:r>
          </a:p>
          <a:p xmlns:a="http://schemas.openxmlformats.org/drawingml/2006/main">
            <a:r>
              <a:t>配图：ep01/slide-05.png；本稿原创可编辑示意，不复刻原文产品图。</a:t>
            </a:r>
          </a:p>
          <a:p xmlns:a="http://schemas.openxmlformats.org/drawingml/2006/main">
            <a:r>
              <a:t>核验日期：2026-10-10。</a:t>
            </a:r>
          </a:p>
          <a:p xmlns:a="http://schemas.openxmlformats.org/drawingml/2006/main">
            <a:r>
              <a:t>Linux PCI Peer-to-Peer DMA Support</a:t>
            </a:r>
          </a:p>
          <a:p xmlns:a="http://schemas.openxmlformats.org/drawingml/2006/main">
            <a:r>
              <a:t>https://cdn.kernel.org/doc/html/latest/driver-api/pci/p2pdma.html</a:t>
            </a:r>
          </a:p>
          <a:p xmlns:a="http://schemas.openxmlformats.org/drawingml/2006/main">
            <a:r>
              <a:t/>
            </a:r>
          </a:p>
          <a:p xmlns:a="http://schemas.openxmlformats.org/drawingml/2006/main">
            <a:r>
              <a:t>NVIDIA GPUDirect RDMA</a:t>
            </a:r>
          </a:p>
          <a:p xmlns:a="http://schemas.openxmlformats.org/drawingml/2006/main">
            <a:r>
              <a:t>https://docs.nvidia.com/cuda/gpudirect-rdma/</a:t>
            </a:r>
          </a:p>
          <a:p xmlns:a="http://schemas.openxmlformats.org/drawingml/2006/main">
            <a:r>
              <a:t/>
            </a:r>
          </a:p>
          <a:p xmlns:a="http://schemas.openxmlformats.org/drawingml/2006/main">
            <a:r>
              <a:t>GPU机型，单机，超节点，Scale Up，乱序，流控的一些现状梳理外加一些思考</a:t>
            </a:r>
          </a:p>
          <a:p xmlns:a="http://schemas.openxmlformats.org/drawingml/2006/main">
            <a:r>
              <a:t>https://mp.weixin.qq.com/s/Glf5GSJz2rCllSyGDKFDBA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第6页｜PCIe、NVLink、RDMA：比较层次</a:t>
            </a:r>
          </a:p>
          <a:p xmlns:a="http://schemas.openxmlformats.org/drawingml/2006/main">
            <a:r>
              <a:t/>
            </a:r>
          </a:p>
          <a:p xmlns:a="http://schemas.openxmlformats.org/drawingml/2006/main">
            <a:r>
              <a:t>【旁白】</a:t>
            </a:r>
          </a:p>
          <a:p xmlns:a="http://schemas.openxmlformats.org/drawingml/2006/main">
            <a:r>
              <a:t>第六页把比较层次对齐。PCIe 是 I/O 互连协议体系，PCIe switch 转发相关事务。NVLink 是另一种加速器互连，NVSwitch 则是支撑域内交换的设备。RDMA 描述远程直接访存能力，它通常由网卡及传输协议支撑。集合通信库位于更高一层，负责把归约、广播、多对多交换组织到可用硬件上。</a:t>
            </a:r>
          </a:p>
          <a:p xmlns:a="http://schemas.openxmlformats.org/drawingml/2006/main">
            <a:r>
              <a:t/>
            </a:r>
          </a:p>
          <a:p xmlns:a="http://schemas.openxmlformats.org/drawingml/2006/main">
            <a:r>
              <a:t>所以问“PCIe 和 RDMA 哪个快”，还缺了一半条件。一条 GPU 之间的 GPUDirect RDMA 路径，很可能先从显存经过 PCIe 到网卡，再经过网络，到对端网卡，然后经过 PCIe 进入另一张 GPU 的显存。PCIe 和 RDMA 在这里共同出现，不是二选一。</a:t>
            </a:r>
          </a:p>
          <a:p xmlns:a="http://schemas.openxmlformats.org/drawingml/2006/main">
            <a:r>
              <a:t/>
            </a:r>
          </a:p>
          <a:p xmlns:a="http://schemas.openxmlformats.org/drawingml/2006/main">
            <a:r>
              <a:t>再提醒一个常见联想：拥有 NVLink 不等于任意 CPU 都能够与 GPU 实现硬件缓存一致性；特定的 CPU 与 GPU 一致性互连，需要具体产品支持。也不要把通信库名称当成网络名称。同一个集合通信操作，可以在域内使用专用互连，在域间使用网络。请翻到第七页，我们把这条跨域路径完整画出来，特别看清 CPU 还在做什么。</a:t>
            </a:r>
          </a:p>
          <a:p xmlns:a="http://schemas.openxmlformats.org/drawingml/2006/main">
            <a:r>
              <a:t/>
            </a:r>
          </a:p>
          <a:p xmlns:a="http://schemas.openxmlformats.org/drawingml/2006/main">
            <a:r>
              <a:t>【编辑与证据，不朗读】</a:t>
            </a:r>
          </a:p>
          <a:p xmlns:a="http://schemas.openxmlformats.org/drawingml/2006/main">
            <a:r>
              <a:t>原文PDF对应页：3、5–9、24</a:t>
            </a:r>
          </a:p>
          <a:p xmlns:a="http://schemas.openxmlformats.org/drawingml/2006/main">
            <a:r>
              <a:t>配图：ep01/slide-06.png；本稿原创可编辑示意，不复刻原文产品图。</a:t>
            </a:r>
          </a:p>
          <a:p xmlns:a="http://schemas.openxmlformats.org/drawingml/2006/main">
            <a:r>
              <a:t>核验日期：2026-10-10。</a:t>
            </a:r>
          </a:p>
          <a:p xmlns:a="http://schemas.openxmlformats.org/drawingml/2006/main">
            <a:r>
              <a:t>NVIDIA GPUDirect RDMA</a:t>
            </a:r>
          </a:p>
          <a:p xmlns:a="http://schemas.openxmlformats.org/drawingml/2006/main">
            <a:r>
              <a:t>https://docs.nvidia.com/cuda/gpudirect-rdma/</a:t>
            </a:r>
          </a:p>
          <a:p xmlns:a="http://schemas.openxmlformats.org/drawingml/2006/main">
            <a:r>
              <a:t/>
            </a:r>
          </a:p>
          <a:p xmlns:a="http://schemas.openxmlformats.org/drawingml/2006/main">
            <a:r>
              <a:t>CUDA Programming Systems with Multiple GPUs</a:t>
            </a:r>
          </a:p>
          <a:p xmlns:a="http://schemas.openxmlformats.org/drawingml/2006/main">
            <a:r>
              <a:t>https://docs.nvidia.com/cuda/cuda-programming-guide/03-advanced/multi-gpu-systems.html</a:t>
            </a:r>
          </a:p>
          <a:p xmlns:a="http://schemas.openxmlformats.org/drawingml/2006/main">
            <a:r>
              <a:t/>
            </a:r>
          </a:p>
          <a:p xmlns:a="http://schemas.openxmlformats.org/drawingml/2006/main">
            <a:r>
              <a:t>NVIDIA GB200 NVL72</a:t>
            </a:r>
          </a:p>
          <a:p xmlns:a="http://schemas.openxmlformats.org/drawingml/2006/main">
            <a:r>
              <a:t>https://www.nvidia.com/en-us/data-center/gb200-nvl72/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第7页｜跨域路径：GPU → NIC → 网络</a:t>
            </a:r>
          </a:p>
          <a:p xmlns:a="http://schemas.openxmlformats.org/drawingml/2006/main">
            <a:r>
              <a:t/>
            </a:r>
          </a:p>
          <a:p xmlns:a="http://schemas.openxmlformats.org/drawingml/2006/main">
            <a:r>
              <a:t>【旁白】</a:t>
            </a:r>
          </a:p>
          <a:p xmlns:a="http://schemas.openxmlformats.org/drawingml/2006/main">
            <a:r>
              <a:t>第七页从左向右是 GPU A 的高带宽显存，网卡 A，网络，网卡 B，以及 GPU B 的显存。两侧显存到网卡之间的线标成 PCIe。满足设备、驱动和内存注册要求时，数据可以直接在网卡与 GPU 内存间移动，减少主机内存中转。这是 GPUDirect RDMA 很有价值的地方。</a:t>
            </a:r>
          </a:p>
          <a:p xmlns:a="http://schemas.openxmlformats.org/drawingml/2006/main">
            <a:r>
              <a:t/>
            </a:r>
          </a:p>
          <a:p xmlns:a="http://schemas.openxmlformats.org/drawingml/2006/main">
            <a:r>
              <a:t>上方还有一条较细的控制线，代表主机准备资源、建立通信、注册内存、提交工作和处理异常。直接数据路径不等于没有控制平面。网卡也不是只知道一个裸指针就能随意访问远端内存；内存注册和访问权限、连接或通信上下文，需要按照具体协议建立。</a:t>
            </a:r>
          </a:p>
          <a:p xmlns:a="http://schemas.openxmlformats.org/drawingml/2006/main">
            <a:r>
              <a:t/>
            </a:r>
          </a:p>
          <a:p xmlns:a="http://schemas.openxmlformats.org/drawingml/2006/main">
            <a:r>
              <a:t>这张图还能解释性能为什么经常由最窄处决定。网卡线速很高，但两侧 PCIe 带宽不足，或者多个设备共享上行，网络不会凭空补回缺口。相反，链路都很宽，也可能因为小消息延迟、队列竞争和协议开销而跑不满。原文关注整个数据通路是对的，我们进一步把每一段的作用讲清。下一页用几个数字练习如何比较带宽。</a:t>
            </a:r>
          </a:p>
          <a:p xmlns:a="http://schemas.openxmlformats.org/drawingml/2006/main">
            <a:r>
              <a:t/>
            </a:r>
          </a:p>
          <a:p xmlns:a="http://schemas.openxmlformats.org/drawingml/2006/main">
            <a:r>
              <a:t>【编辑与证据，不朗读】</a:t>
            </a:r>
          </a:p>
          <a:p xmlns:a="http://schemas.openxmlformats.org/drawingml/2006/main">
            <a:r>
              <a:t>原文PDF对应页：9–10</a:t>
            </a:r>
          </a:p>
          <a:p xmlns:a="http://schemas.openxmlformats.org/drawingml/2006/main">
            <a:r>
              <a:t>配图：ep01/slide-07.png；本稿原创可编辑示意，不复刻原文产品图。</a:t>
            </a:r>
          </a:p>
          <a:p xmlns:a="http://schemas.openxmlformats.org/drawingml/2006/main">
            <a:r>
              <a:t>核验日期：2026-10-10。</a:t>
            </a:r>
          </a:p>
          <a:p xmlns:a="http://schemas.openxmlformats.org/drawingml/2006/main">
            <a:r>
              <a:t>NVIDIA GPUDirect RDMA</a:t>
            </a:r>
          </a:p>
          <a:p xmlns:a="http://schemas.openxmlformats.org/drawingml/2006/main">
            <a:r>
              <a:t>https://docs.nvidia.com/cuda/gpudirect-rdma/</a:t>
            </a:r>
          </a:p>
          <a:p xmlns:a="http://schemas.openxmlformats.org/drawingml/2006/main">
            <a:r>
              <a:t/>
            </a:r>
          </a:p>
          <a:p xmlns:a="http://schemas.openxmlformats.org/drawingml/2006/main">
            <a:r>
              <a:t>GPU机型，单机，超节点，Scale Up，乱序，流控的一些现状梳理外加一些思考</a:t>
            </a:r>
          </a:p>
          <a:p xmlns:a="http://schemas.openxmlformats.org/drawingml/2006/main">
            <a:r>
              <a:t>https://mp.weixin.qq.com/s/Glf5GSJz2rCllSyGDKFDBA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第8页｜带宽先统一口径</a:t>
            </a:r>
          </a:p>
          <a:p xmlns:a="http://schemas.openxmlformats.org/drawingml/2006/main">
            <a:r>
              <a:t/>
            </a:r>
          </a:p>
          <a:p xmlns:a="http://schemas.openxmlformats.org/drawingml/2006/main">
            <a:r>
              <a:t>【旁白】</a:t>
            </a:r>
          </a:p>
          <a:p xmlns:a="http://schemas.openxmlformats.org/drawingml/2006/main">
            <a:r>
              <a:t>第八页不是跑分榜，而是一个单位检查练习。先区分比特和字节，八个比特才是一个字节。四百吉比特每秒的网络端口，对应每个方向五十吉字节每秒的线速量级，应用拿到的有效载荷还会更少。</a:t>
            </a:r>
          </a:p>
          <a:p xmlns:a="http://schemas.openxmlformats.org/drawingml/2006/main">
            <a:r>
              <a:t/>
            </a:r>
          </a:p>
          <a:p xmlns:a="http://schemas.openxmlformats.org/drawingml/2006/main">
            <a:r>
              <a:t>PCIe 五代十六通道，每个方向扣除一百二十八比一百三十编码后，大约六十三吉字节每秒。事务头、读请求与完成、有效载荷大小和实现效率还没扣。六代十六通道常说一百二十八吉字节每秒单向原始量级，但六代进入 FLIT 与前向纠错机制，不能照搬五代的编码扣法。</a:t>
            </a:r>
          </a:p>
          <a:p xmlns:a="http://schemas.openxmlformats.org/drawingml/2006/main">
            <a:r>
              <a:t/>
            </a:r>
          </a:p>
          <a:p xmlns:a="http://schemas.openxmlformats.org/drawingml/2006/main">
            <a:r>
              <a:t>还要核对表里的带宽是单方向、双方向相加，还是多个端口合计。比如一个 GPU 所有专用互连接口的聚合带宽，不能直接拿来对比单个 PCIe 端口，再把倍数解释成应用加速比。系统里的实际代际和协商宽度也要确认，芯片支持更高代际不代表整机已经启用。看完口径，下一页把通信量换成时间，我们才真正接近扩展效率。</a:t>
            </a:r>
          </a:p>
          <a:p xmlns:a="http://schemas.openxmlformats.org/drawingml/2006/main">
            <a:r>
              <a:t/>
            </a:r>
          </a:p>
          <a:p xmlns:a="http://schemas.openxmlformats.org/drawingml/2006/main">
            <a:r>
              <a:t>【编辑与证据，不朗读】</a:t>
            </a:r>
          </a:p>
          <a:p xmlns:a="http://schemas.openxmlformats.org/drawingml/2006/main">
            <a:r>
              <a:t>原文PDF对应页：18</a:t>
            </a:r>
          </a:p>
          <a:p xmlns:a="http://schemas.openxmlformats.org/drawingml/2006/main">
            <a:r>
              <a:t>配图：ep01/slide-08.png；本稿原创可编辑示意，不复刻原文产品图。</a:t>
            </a:r>
          </a:p>
          <a:p xmlns:a="http://schemas.openxmlformats.org/drawingml/2006/main">
            <a:r>
              <a:t>核验日期：2026-10-10。</a:t>
            </a:r>
          </a:p>
          <a:p xmlns:a="http://schemas.openxmlformats.org/drawingml/2006/main">
            <a:r>
              <a:t>PCI-SIG PCIe 5.0 bit rates</a:t>
            </a:r>
          </a:p>
          <a:p xmlns:a="http://schemas.openxmlformats.org/drawingml/2006/main">
            <a:r>
              <a:t>https://pcisig.com/what-bit-rates-does-pcie-50-specification-support-and-how-does-it-compare-prior-pcie-generations</a:t>
            </a:r>
          </a:p>
          <a:p xmlns:a="http://schemas.openxmlformats.org/drawingml/2006/main">
            <a:r>
              <a:t/>
            </a:r>
          </a:p>
          <a:p xmlns:a="http://schemas.openxmlformats.org/drawingml/2006/main">
            <a:r>
              <a:t>PCI-SIG PCI Express 6.0</a:t>
            </a:r>
          </a:p>
          <a:p xmlns:a="http://schemas.openxmlformats.org/drawingml/2006/main">
            <a:r>
              <a:t>https://pcisig.com/pci-express-6.0-specification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第9页｜真正的目标：缩短一次任务时间</a:t>
            </a:r>
          </a:p>
          <a:p xmlns:a="http://schemas.openxmlformats.org/drawingml/2006/main">
            <a:r>
              <a:t/>
            </a:r>
          </a:p>
          <a:p xmlns:a="http://schemas.openxmlformats.org/drawingml/2006/main">
            <a:r>
              <a:t>【旁白】</a:t>
            </a:r>
          </a:p>
          <a:p xmlns:a="http://schemas.openxmlformats.org/drawingml/2006/main">
            <a:r>
              <a:t>第九页用一个完全假设的例子。单卡完成一段工作需要八十毫秒。假设没有额外开销，八张卡把计算均分，每张只算十毫秒。现在实际还有六毫秒通信必须等待，不能被计算覆盖，总时间就是十六毫秒。八十除以十六得到五倍加速，再除以八张卡，就是百分之六十二点五的扩展效率。</a:t>
            </a:r>
          </a:p>
          <a:p xmlns:a="http://schemas.openxmlformats.org/drawingml/2006/main">
            <a:r>
              <a:t/>
            </a:r>
          </a:p>
          <a:p xmlns:a="http://schemas.openxmlformats.org/drawingml/2006/main">
            <a:r>
              <a:t>这里要强调“未被重叠”四个字。如果通信已经藏在计算后面，不能再把它整段加一次。真实系统还会有负载不均、启动、同步、流水线空泡和内存压力；这个简单模型只用于提醒我们，带宽最终要落到关键路径上的等待时间。</a:t>
            </a:r>
          </a:p>
          <a:p xmlns:a="http://schemas.openxmlformats.org/drawingml/2006/main">
            <a:r>
              <a:t/>
            </a:r>
          </a:p>
          <a:p xmlns:a="http://schemas.openxmlformats.org/drawingml/2006/main">
            <a:r>
              <a:t>也可以反过来思考：把某一段链路带宽提高一倍，是否能够让六毫秒全部减半？只有当那段等待主要由传输字节数决定，而且其他瓶颈没接管时才接近成立。若等待来自消息启动、队列堵塞或者最慢的专家，提升峰值带宽的收益可能小很多。下一页回到原文，整理我们现在已经能够追问的事情。</a:t>
            </a:r>
          </a:p>
          <a:p xmlns:a="http://schemas.openxmlformats.org/drawingml/2006/main">
            <a:r>
              <a:t/>
            </a:r>
          </a:p>
          <a:p xmlns:a="http://schemas.openxmlformats.org/drawingml/2006/main">
            <a:r>
              <a:t>【编辑与证据，不朗读】</a:t>
            </a:r>
          </a:p>
          <a:p xmlns:a="http://schemas.openxmlformats.org/drawingml/2006/main">
            <a:r>
              <a:t>原文PDF对应页：教学补充</a:t>
            </a:r>
          </a:p>
          <a:p xmlns:a="http://schemas.openxmlformats.org/drawingml/2006/main">
            <a:r>
              <a:t>配图：ep01/slide-09.png；本稿原创可编辑示意，不复刻原文产品图。</a:t>
            </a:r>
          </a:p>
          <a:p xmlns:a="http://schemas.openxmlformats.org/drawingml/2006/main">
            <a:r>
              <a:t>核验日期：2026-10-10。</a:t>
            </a:r>
          </a:p>
          <a:p xmlns:a="http://schemas.openxmlformats.org/drawingml/2006/main">
            <a:r>
              <a:t>NVIDIA Megatron Bridge Parallelisms</a:t>
            </a:r>
          </a:p>
          <a:p xmlns:a="http://schemas.openxmlformats.org/drawingml/2006/main">
            <a:r>
              <a:t>https://docs.nvidia.com/nemo/megatron-bridge/latest/parallelisms.html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第1期 第10页｜现在，可以带着五个问题读原文</a:t>
            </a:r>
          </a:p>
          <a:p xmlns:a="http://schemas.openxmlformats.org/drawingml/2006/main">
            <a:r>
              <a:t/>
            </a:r>
          </a:p>
          <a:p xmlns:a="http://schemas.openxmlformats.org/drawingml/2006/main">
            <a:r>
              <a:t>【旁白】</a:t>
            </a:r>
          </a:p>
          <a:p xmlns:a="http://schemas.openxmlformats.org/drawingml/2006/main">
            <a:r>
              <a:t>第十页是这一期的阅读工具。第一问，任务是什么。没有工作负载，带宽数字没有明确用途。第二问，通信域怎样划分。用功能边界理解 scale-up 和 scale-out，而不是用机箱位置代替。第三问，数据究竟走哪条路径，尤其确认有没有主机内存中转、有没有跨越共享上行。</a:t>
            </a:r>
          </a:p>
          <a:p xmlns:a="http://schemas.openxmlformats.org/drawingml/2006/main">
            <a:r>
              <a:t/>
            </a:r>
          </a:p>
          <a:p xmlns:a="http://schemas.openxmlformats.org/drawingml/2006/main">
            <a:r>
              <a:t>第四问，能力由谁保证。物理连接存在，协议可表达，驱动愿意开放，通信库实际调用，这是不同层次。第五问，证据能否复现。文章里的观察、产品文档的能力声明和实测日志，应该分开记录；它们可以互相补充，不能互相代替。</a:t>
            </a:r>
          </a:p>
          <a:p xmlns:a="http://schemas.openxmlformats.org/drawingml/2006/main">
            <a:r>
              <a:t/>
            </a:r>
          </a:p>
          <a:p xmlns:a="http://schemas.openxmlformats.org/drawingml/2006/main">
            <a:r>
              <a:t>原文的价值，是把机型、拓扑、协议和通信库放在同一幅系统图上。我们的修正，是把每层的条件补完整，并且对没有公开实验的性能主张保留判断。下一期会从原文的十六卡 PCIe 交换网络入手，算一遍通道预算，再拆开国产 CPU 加海外 GPU 这件事：芯片产地、指令集、驱动与 P2P 支持，各自能说明什么。你也可以先停在这页，拿任何一张服务器拓扑图按五个问题走一遍。</a:t>
            </a:r>
          </a:p>
          <a:p xmlns:a="http://schemas.openxmlformats.org/drawingml/2006/main">
            <a:r>
              <a:t/>
            </a:r>
          </a:p>
          <a:p xmlns:a="http://schemas.openxmlformats.org/drawingml/2006/main">
            <a:r>
              <a:t>【编辑与证据，不朗读】</a:t>
            </a:r>
          </a:p>
          <a:p xmlns:a="http://schemas.openxmlformats.org/drawingml/2006/main">
            <a:r>
              <a:t>原文PDF对应页：2、6、24、27–30</a:t>
            </a:r>
          </a:p>
          <a:p xmlns:a="http://schemas.openxmlformats.org/drawingml/2006/main">
            <a:r>
              <a:t>配图：ep01/slide-10.png；本稿原创可编辑示意，不复刻原文产品图。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CUDA Programming Systems with Multiple GPUs</a:t>
            </a:r>
          </a:p>
          <a:p xmlns:a="http://schemas.openxmlformats.org/drawingml/2006/main">
            <a:r>
              <a:t>https://docs.nvidia.com/cuda/cuda-programming-guide/03-advanced/multi-gpu-systems.html</a:t>
            </a:r>
          </a:p>
          <a:p xmlns:a="http://schemas.openxmlformats.org/drawingml/2006/main">
            <a:r>
              <a:t/>
            </a:r>
          </a:p>
          <a:p xmlns:a="http://schemas.openxmlformats.org/drawingml/2006/main">
            <a:r>
              <a:t>NCCL GPU Troubleshooting</a:t>
            </a:r>
          </a:p>
          <a:p xmlns:a="http://schemas.openxmlformats.org/drawingml/2006/main">
            <a:r>
              <a:t>https://docs.nvidia.com/deeplearning/nccl/user-guide/docs/troubleshooting/gpu_troubleshooting.html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f3644ce83446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c93b45d8350468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0e9c7cbdd7c419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cf60c179aac4d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7d5eb9484ca496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37cd7737fe3488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F7BFE31-C08F-46AD-AD01-4961E7525CA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366CC90-2595-463A-817A-A472A0278D7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9AE00E4-CC62-4F52-A172-4170127F076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D49F169-087F-41C1-8AA9-0F4D585722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E975305-8925-4338-995D-BA1C9BC6478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E1CAA50-E4B8-4AD5-9B20-44A83BB381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1C87DBF-3C0C-4F2C-B1DD-B438CB11B65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82D45A6-0E6E-4FCC-8F81-F5268852763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01D7C4F-CF89-4D81-BBAE-FD0E5485D7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8EE5DC2-DC9C-4CDC-B9DD-5881BEB9C64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4cc86d208a4f2f" /><Relationship Type="http://schemas.openxmlformats.org/officeDocument/2006/relationships/slideLayout" Target="/ppt/slideLayouts/slideLayout1.xml" Id="Rc23932958a014f06" /><Relationship Type="http://schemas.openxmlformats.org/officeDocument/2006/relationships/slideLayout" Target="/ppt/slideLayouts/slideLayout2.xml" Id="R0625aaa34d184f0f" /><Relationship Type="http://schemas.openxmlformats.org/officeDocument/2006/relationships/slideLayout" Target="/ppt/slideLayouts/slideLayout3.xml" Id="R0a53698930034523" /><Relationship Type="http://schemas.openxmlformats.org/officeDocument/2006/relationships/slideLayout" Target="/ppt/slideLayouts/slideLayout4.xml" Id="Rae6b1763839d4f5c" /><Relationship Type="http://schemas.openxmlformats.org/officeDocument/2006/relationships/slideLayout" Target="/ppt/slideLayouts/slideLayout5.xml" Id="R4cb4acbbcb8d414a" /><Relationship Type="http://schemas.openxmlformats.org/officeDocument/2006/relationships/slideLayout" Target="/ppt/slideLayouts/slideLayout6.xml" Id="Rc719a3b163a544f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3932958a014f06"/>
    <p:sldLayoutId xmlns:r="http://schemas.openxmlformats.org/officeDocument/2006/relationships" id="2147483650" r:id="R0625aaa34d184f0f"/>
    <p:sldLayoutId xmlns:r="http://schemas.openxmlformats.org/officeDocument/2006/relationships" id="2147483651" r:id="R0a53698930034523"/>
    <p:sldLayoutId xmlns:r="http://schemas.openxmlformats.org/officeDocument/2006/relationships" id="2147483652" r:id="Rae6b1763839d4f5c"/>
    <p:sldLayoutId xmlns:r="http://schemas.openxmlformats.org/officeDocument/2006/relationships" id="2147483653" r:id="R4cb4acbbcb8d414a"/>
    <p:sldLayoutId xmlns:r="http://schemas.openxmlformats.org/officeDocument/2006/relationships" id="2147483654" r:id="Rc719a3b163a544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63cbeb21a9b4687" /><Relationship Type="http://schemas.openxmlformats.org/officeDocument/2006/relationships/notesSlide" Target="/ppt/notesSlides/notesSlide1.xml" Id="Ra082a73219034b8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5e633c0cbd84f79" /><Relationship Type="http://schemas.openxmlformats.org/officeDocument/2006/relationships/notesSlide" Target="/ppt/notesSlides/notesSlide2.xml" Id="R0df755e791ca4a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117b399e5734c96" /><Relationship Type="http://schemas.openxmlformats.org/officeDocument/2006/relationships/notesSlide" Target="/ppt/notesSlides/notesSlide3.xml" Id="R33278e31811e4c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8362c3e2e554dbd" /><Relationship Type="http://schemas.openxmlformats.org/officeDocument/2006/relationships/notesSlide" Target="/ppt/notesSlides/notesSlide4.xml" Id="Ref0965c2380046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515ca49ef9d4181" /><Relationship Type="http://schemas.openxmlformats.org/officeDocument/2006/relationships/notesSlide" Target="/ppt/notesSlides/notesSlide5.xml" Id="Rdee1a09e150942c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85053467d6042c4" /><Relationship Type="http://schemas.openxmlformats.org/officeDocument/2006/relationships/notesSlide" Target="/ppt/notesSlides/notesSlide6.xml" Id="R333d25b47e0f4d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da3bdcb207a45cc" /><Relationship Type="http://schemas.openxmlformats.org/officeDocument/2006/relationships/notesSlide" Target="/ppt/notesSlides/notesSlide7.xml" Id="R33c43fd2721e449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d09572b8ca3455e" /><Relationship Type="http://schemas.openxmlformats.org/officeDocument/2006/relationships/notesSlide" Target="/ppt/notesSlides/notesSlide8.xml" Id="R68c0ba145f9a44c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ad9b87d6c964275" /><Relationship Type="http://schemas.openxmlformats.org/officeDocument/2006/relationships/notesSlide" Target="/ppt/notesSlides/notesSlide9.xml" Id="Rfa3125aeab0f40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43491c0a97e48bd" /><Relationship Type="http://schemas.openxmlformats.org/officeDocument/2006/relationships/notesSlide" Target="/ppt/notesSlides/notesSlide10.xml" Id="Rfd8682c33cce4238" /></Relationships>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C69F0C7-530D-45FE-9F0B-5DC17E91015E}"/>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更多 GPU，怎样才会更快？</a:t>
            </a:r>
          </a:p>
        </p:txBody>
      </p:sp>
      <p:sp>
        <p:nvSpPr>
          <p:cNvPr id="2" name="">
            <a:extLst xmlns:a="http://schemas.openxmlformats.org/drawingml/2006/main">
              <a:ext uri="{FF2B5EF4-FFF2-40B4-BE49-F238E27FC236}">
                <a16:creationId xmlns:a16="http://schemas.microsoft.com/office/drawing/2014/main" id="{3CB78C49-B225-4FA4-8EDC-84D5953DF7CF}"/>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B36645A3-4DC2-4191-912A-2FE38FD578EA}"/>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第一期 · 扩展概念与数据路径</a:t>
            </a:r>
          </a:p>
        </p:txBody>
      </p:sp>
      <p:sp>
        <p:nvSpPr>
          <p:cNvPr id="4" name="">
            <a:extLst xmlns:a="http://schemas.openxmlformats.org/drawingml/2006/main">
              <a:ext uri="{FF2B5EF4-FFF2-40B4-BE49-F238E27FC236}">
                <a16:creationId xmlns:a16="http://schemas.microsoft.com/office/drawing/2014/main" id="{77689972-F436-4529-AEBC-05659B35A875}"/>
              </a:ext>
            </a:extLst>
          </p:cNvPr>
          <p:cNvSpPr>
            <a:spLocks xmlns:a="http://schemas.openxmlformats.org/drawingml/2006/main" noGrp="1"/>
          </p:cNvSpPr>
          <p:nvPr/>
        </p:nvSpPr>
        <p:spPr>
          <a:xfrm xmlns:a="http://schemas.openxmlformats.org/drawingml/2006/main">
            <a:off x="609600" y="1952625"/>
            <a:ext cx="666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75" b="1">
                <a:solidFill>
                  <a:srgbClr val="078B85"/>
                </a:solidFill>
                <a:latin typeface="Heiti SC"/>
                <a:ea typeface="Heiti SC"/>
                <a:cs typeface="Heiti SC"/>
              </a:defRPr>
            </a:defPPr>
          </a:lstStyle>
          <a:p xmlns:a="http://schemas.openxmlformats.org/drawingml/2006/main">
            <a:pPr algn="l">
              <a:defRPr sz="2775" b="1">
                <a:solidFill>
                  <a:srgbClr val="078B85"/>
                </a:solidFill>
                <a:latin typeface="Heiti SC"/>
                <a:ea typeface="Heiti SC"/>
                <a:cs typeface="Heiti SC"/>
              </a:defRPr>
            </a:pPr>
            <a:r>
              <a:rPr sz="2775" b="1">
                <a:solidFill>
                  <a:srgbClr val="078B85"/>
                </a:solidFill>
                <a:latin typeface="Heiti SC"/>
                <a:ea typeface="Heiti SC"/>
                <a:cs typeface="Heiti SC"/>
              </a:rPr>
              <a:t>第一期</a:t>
            </a:r>
          </a:p>
        </p:txBody>
      </p:sp>
      <p:sp>
        <p:nvSpPr>
          <p:cNvPr id="5" name="">
            <a:extLst xmlns:a="http://schemas.openxmlformats.org/drawingml/2006/main">
              <a:ext uri="{FF2B5EF4-FFF2-40B4-BE49-F238E27FC236}">
                <a16:creationId xmlns:a16="http://schemas.microsoft.com/office/drawing/2014/main" id="{1E8A4A5C-4DB5-49D4-9D4E-D962D890D850}"/>
              </a:ext>
            </a:extLst>
          </p:cNvPr>
          <p:cNvSpPr>
            <a:spLocks xmlns:a="http://schemas.openxmlformats.org/drawingml/2006/main" noGrp="1"/>
          </p:cNvSpPr>
          <p:nvPr/>
        </p:nvSpPr>
        <p:spPr>
          <a:xfrm xmlns:a="http://schemas.openxmlformats.org/drawingml/2006/main">
            <a:off x="609600" y="294322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01</a:t>
            </a:r>
          </a:p>
        </p:txBody>
      </p:sp>
      <p:sp>
        <p:nvSpPr>
          <p:cNvPr id="6" name="">
            <a:extLst xmlns:a="http://schemas.openxmlformats.org/drawingml/2006/main">
              <a:ext uri="{FF2B5EF4-FFF2-40B4-BE49-F238E27FC236}">
                <a16:creationId xmlns:a16="http://schemas.microsoft.com/office/drawing/2014/main" id="{F03CA1CE-F708-4711-AF7F-1D507FEF8700}"/>
              </a:ext>
            </a:extLst>
          </p:cNvPr>
          <p:cNvSpPr>
            <a:spLocks xmlns:a="http://schemas.openxmlformats.org/drawingml/2006/main" noGrp="1"/>
          </p:cNvSpPr>
          <p:nvPr/>
        </p:nvSpPr>
        <p:spPr>
          <a:xfrm xmlns:a="http://schemas.openxmlformats.org/drawingml/2006/main">
            <a:off x="1581150" y="294322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从通信域开始</a:t>
            </a:r>
          </a:p>
        </p:txBody>
      </p:sp>
      <p:sp>
        <p:nvSpPr>
          <p:cNvPr id="7" name="">
            <a:extLst xmlns:a="http://schemas.openxmlformats.org/drawingml/2006/main">
              <a:ext uri="{FF2B5EF4-FFF2-40B4-BE49-F238E27FC236}">
                <a16:creationId xmlns:a16="http://schemas.microsoft.com/office/drawing/2014/main" id="{1856A833-40EC-4349-A13F-AA4B9F6949E9}"/>
              </a:ext>
            </a:extLst>
          </p:cNvPr>
          <p:cNvSpPr>
            <a:spLocks xmlns:a="http://schemas.openxmlformats.org/drawingml/2006/main" noGrp="1"/>
          </p:cNvSpPr>
          <p:nvPr/>
        </p:nvSpPr>
        <p:spPr>
          <a:xfrm xmlns:a="http://schemas.openxmlformats.org/drawingml/2006/main">
            <a:off x="609600" y="376237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02</a:t>
            </a:r>
          </a:p>
        </p:txBody>
      </p:sp>
      <p:sp>
        <p:nvSpPr>
          <p:cNvPr id="8" name="">
            <a:extLst xmlns:a="http://schemas.openxmlformats.org/drawingml/2006/main">
              <a:ext uri="{FF2B5EF4-FFF2-40B4-BE49-F238E27FC236}">
                <a16:creationId xmlns:a16="http://schemas.microsoft.com/office/drawing/2014/main" id="{23ACD860-2D0D-4D6C-9FED-0EC4567482CF}"/>
              </a:ext>
            </a:extLst>
          </p:cNvPr>
          <p:cNvSpPr>
            <a:spLocks xmlns:a="http://schemas.openxmlformats.org/drawingml/2006/main" noGrp="1"/>
          </p:cNvSpPr>
          <p:nvPr/>
        </p:nvSpPr>
        <p:spPr>
          <a:xfrm xmlns:a="http://schemas.openxmlformats.org/drawingml/2006/main">
            <a:off x="1581150" y="376237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沿一笔数据走</a:t>
            </a:r>
          </a:p>
        </p:txBody>
      </p:sp>
      <p:sp>
        <p:nvSpPr>
          <p:cNvPr id="9" name="">
            <a:extLst xmlns:a="http://schemas.openxmlformats.org/drawingml/2006/main">
              <a:ext uri="{FF2B5EF4-FFF2-40B4-BE49-F238E27FC236}">
                <a16:creationId xmlns:a16="http://schemas.microsoft.com/office/drawing/2014/main" id="{EFF755F2-318A-4E1D-A0E9-A15F6E5C537E}"/>
              </a:ext>
            </a:extLst>
          </p:cNvPr>
          <p:cNvSpPr>
            <a:spLocks xmlns:a="http://schemas.openxmlformats.org/drawingml/2006/main" noGrp="1"/>
          </p:cNvSpPr>
          <p:nvPr/>
        </p:nvSpPr>
        <p:spPr>
          <a:xfrm xmlns:a="http://schemas.openxmlformats.org/drawingml/2006/main">
            <a:off x="609600" y="458152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03</a:t>
            </a:r>
          </a:p>
        </p:txBody>
      </p:sp>
      <p:sp>
        <p:nvSpPr>
          <p:cNvPr id="10" name="">
            <a:extLst xmlns:a="http://schemas.openxmlformats.org/drawingml/2006/main">
              <a:ext uri="{FF2B5EF4-FFF2-40B4-BE49-F238E27FC236}">
                <a16:creationId xmlns:a16="http://schemas.microsoft.com/office/drawing/2014/main" id="{79EFDE71-024B-423C-B77B-69B01BEB7417}"/>
              </a:ext>
            </a:extLst>
          </p:cNvPr>
          <p:cNvSpPr>
            <a:spLocks xmlns:a="http://schemas.openxmlformats.org/drawingml/2006/main" noGrp="1"/>
          </p:cNvSpPr>
          <p:nvPr/>
        </p:nvSpPr>
        <p:spPr>
          <a:xfrm xmlns:a="http://schemas.openxmlformats.org/drawingml/2006/main">
            <a:off x="1581150" y="458152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把带宽还原成时间</a:t>
            </a:r>
          </a:p>
        </p:txBody>
      </p:sp>
      <p:sp>
        <p:nvSpPr>
          <p:cNvPr id="11" name="">
            <a:extLst xmlns:a="http://schemas.openxmlformats.org/drawingml/2006/main">
              <a:ext uri="{FF2B5EF4-FFF2-40B4-BE49-F238E27FC236}">
                <a16:creationId xmlns:a16="http://schemas.microsoft.com/office/drawing/2014/main" id="{0F11411F-4110-4AA1-9F39-D2E9AE5D6E82}"/>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先建立模型，再评价方案</a:t>
            </a:r>
          </a:p>
        </p:txBody>
      </p:sp>
      <p:sp>
        <p:nvSpPr>
          <p:cNvPr id="12" name="">
            <a:extLst xmlns:a="http://schemas.openxmlformats.org/drawingml/2006/main">
              <a:ext uri="{FF2B5EF4-FFF2-40B4-BE49-F238E27FC236}">
                <a16:creationId xmlns:a16="http://schemas.microsoft.com/office/drawing/2014/main" id="{54EB8CA5-679F-46E1-847A-03189D95AC44}"/>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13" name="">
            <a:extLst xmlns:a="http://schemas.openxmlformats.org/drawingml/2006/main">
              <a:ext uri="{FF2B5EF4-FFF2-40B4-BE49-F238E27FC236}">
                <a16:creationId xmlns:a16="http://schemas.microsoft.com/office/drawing/2014/main" id="{98FCCC02-4C0E-43A6-AB20-955D9201252F}"/>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01</a:t>
            </a:r>
          </a:p>
        </p:txBody>
      </p:sp>
    </p:spTree>
    <p:extLst>
      <p:ext uri="{BB962C8B-B14F-4D97-AF65-F5344CB8AC3E}">
        <p14:creationId xmlns:p14="http://schemas.microsoft.com/office/powerpoint/2010/main" val="865363987"/>
      </p:ext>
    </p:extLst>
  </p:cSld>
</p:sld>
</file>

<file path=ppt/slides/slide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7D55283B-D9D4-4957-B927-4496573BD2A7}"/>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先说语境，再说 scale-up / out</a:t>
            </a:r>
          </a:p>
        </p:txBody>
      </p:sp>
      <p:sp>
        <p:nvSpPr>
          <p:cNvPr id="2" name="">
            <a:extLst xmlns:a="http://schemas.openxmlformats.org/drawingml/2006/main">
              <a:ext uri="{FF2B5EF4-FFF2-40B4-BE49-F238E27FC236}">
                <a16:creationId xmlns:a16="http://schemas.microsoft.com/office/drawing/2014/main" id="{D79F527C-AE3E-476B-A307-956EC34802A8}"/>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15D18ED4-2651-4364-8ABC-BDBE5EAD5319}"/>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本系列采用 AI 加速系统的通信域语境</a:t>
            </a:r>
          </a:p>
        </p:txBody>
      </p:sp>
      <p:sp>
        <p:nvSpPr>
          <p:cNvPr id="4" name="">
            <a:extLst xmlns:a="http://schemas.openxmlformats.org/drawingml/2006/main">
              <a:ext uri="{FF2B5EF4-FFF2-40B4-BE49-F238E27FC236}">
                <a16:creationId xmlns:a16="http://schemas.microsoft.com/office/drawing/2014/main" id="{DEF1F491-251C-4B23-B655-2E3DEC6CFC91}"/>
              </a:ext>
            </a:extLst>
          </p:cNvPr>
          <p:cNvSpPr>
            <a:spLocks xmlns:a="http://schemas.openxmlformats.org/drawingml/2006/main" noGrp="1"/>
          </p:cNvSpPr>
          <p:nvPr/>
        </p:nvSpPr>
        <p:spPr>
          <a:xfrm xmlns:a="http://schemas.openxmlformats.org/drawingml/2006/main">
            <a:off x="609600" y="2038350"/>
            <a:ext cx="4838700" cy="2857500"/>
          </a:xfrm>
          <a:prstGeom xmlns:a="http://schemas.openxmlformats.org/drawingml/2006/main" prst="rect">
            <a:avLst/>
          </a:prstGeom>
          <a:solidFill xmlns:a="http://schemas.openxmlformats.org/drawingml/2006/main">
            <a:srgbClr val="DEF0EB"/>
          </a:solidFill>
          <a:ln xmlns:a="http://schemas.openxmlformats.org/drawingml/2006/main" w="12383">
            <a:solidFill>
              <a:srgbClr val="078B85"/>
            </a:solidFill>
          </a:ln>
        </p:spPr>
      </p:sp>
      <p:sp>
        <p:nvSpPr>
          <p:cNvPr id="5" name="">
            <a:extLst xmlns:a="http://schemas.openxmlformats.org/drawingml/2006/main">
              <a:ext uri="{FF2B5EF4-FFF2-40B4-BE49-F238E27FC236}">
                <a16:creationId xmlns:a16="http://schemas.microsoft.com/office/drawing/2014/main" id="{26232C8E-D157-449F-993C-08B78A7D611D}"/>
              </a:ext>
            </a:extLst>
          </p:cNvPr>
          <p:cNvSpPr>
            <a:spLocks xmlns:a="http://schemas.openxmlformats.org/drawingml/2006/main" noGrp="1"/>
          </p:cNvSpPr>
          <p:nvPr/>
        </p:nvSpPr>
        <p:spPr>
          <a:xfrm xmlns:a="http://schemas.openxmlformats.org/drawingml/2006/main">
            <a:off x="819150" y="2190750"/>
            <a:ext cx="44196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1">
                <a:solidFill>
                  <a:srgbClr val="078B85"/>
                </a:solidFill>
                <a:latin typeface="Heiti SC"/>
                <a:ea typeface="Heiti SC"/>
                <a:cs typeface="Heiti SC"/>
              </a:defRPr>
            </a:defPPr>
          </a:lstStyle>
          <a:p xmlns:a="http://schemas.openxmlformats.org/drawingml/2006/main">
            <a:pPr algn="l">
              <a:defRPr sz="2025" b="1">
                <a:solidFill>
                  <a:srgbClr val="078B85"/>
                </a:solidFill>
                <a:latin typeface="Heiti SC"/>
                <a:ea typeface="Heiti SC"/>
                <a:cs typeface="Heiti SC"/>
              </a:defRPr>
            </a:pPr>
            <a:r>
              <a:rPr sz="2025" b="1">
                <a:solidFill>
                  <a:srgbClr val="078B85"/>
                </a:solidFill>
                <a:latin typeface="Heiti SC"/>
                <a:ea typeface="Heiti SC"/>
                <a:cs typeface="Heiti SC"/>
              </a:rPr>
              <a:t>紧耦合加速器域 A</a:t>
            </a:r>
          </a:p>
        </p:txBody>
      </p:sp>
      <p:sp>
        <p:nvSpPr>
          <p:cNvPr id="6" name="">
            <a:extLst xmlns:a="http://schemas.openxmlformats.org/drawingml/2006/main">
              <a:ext uri="{FF2B5EF4-FFF2-40B4-BE49-F238E27FC236}">
                <a16:creationId xmlns:a16="http://schemas.microsoft.com/office/drawing/2014/main" id="{6F0D18CF-7A0E-4B04-AFC0-8C57BFD9753E}"/>
              </a:ext>
            </a:extLst>
          </p:cNvPr>
          <p:cNvSpPr>
            <a:spLocks xmlns:a="http://schemas.openxmlformats.org/drawingml/2006/main" noGrp="1"/>
          </p:cNvSpPr>
          <p:nvPr/>
        </p:nvSpPr>
        <p:spPr>
          <a:xfrm xmlns:a="http://schemas.openxmlformats.org/drawingml/2006/main">
            <a:off x="952500" y="2952750"/>
            <a:ext cx="1276350" cy="6096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a:t>
            </a:r>
          </a:p>
        </p:txBody>
      </p:sp>
      <p:sp>
        <p:nvSpPr>
          <p:cNvPr id="7" name="">
            <a:extLst xmlns:a="http://schemas.openxmlformats.org/drawingml/2006/main">
              <a:ext uri="{FF2B5EF4-FFF2-40B4-BE49-F238E27FC236}">
                <a16:creationId xmlns:a16="http://schemas.microsoft.com/office/drawing/2014/main" id="{6AF585D2-0DC7-4829-B8AC-7D1C6E36FE48}"/>
              </a:ext>
            </a:extLst>
          </p:cNvPr>
          <p:cNvSpPr>
            <a:spLocks xmlns:a="http://schemas.openxmlformats.org/drawingml/2006/main" noGrp="1"/>
          </p:cNvSpPr>
          <p:nvPr/>
        </p:nvSpPr>
        <p:spPr>
          <a:xfrm xmlns:a="http://schemas.openxmlformats.org/drawingml/2006/main">
            <a:off x="3829050" y="2952750"/>
            <a:ext cx="1276350" cy="6096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a:t>
            </a:r>
          </a:p>
        </p:txBody>
      </p:sp>
      <p:sp>
        <p:nvSpPr>
          <p:cNvPr id="8" name="">
            <a:extLst xmlns:a="http://schemas.openxmlformats.org/drawingml/2006/main">
              <a:ext uri="{FF2B5EF4-FFF2-40B4-BE49-F238E27FC236}">
                <a16:creationId xmlns:a16="http://schemas.microsoft.com/office/drawing/2014/main" id="{1EBF127A-E999-4298-A615-CBF2C294AF21}"/>
              </a:ext>
            </a:extLst>
          </p:cNvPr>
          <p:cNvSpPr>
            <a:spLocks xmlns:a="http://schemas.openxmlformats.org/drawingml/2006/main" noGrp="1"/>
          </p:cNvSpPr>
          <p:nvPr/>
        </p:nvSpPr>
        <p:spPr>
          <a:xfrm xmlns:a="http://schemas.openxmlformats.org/drawingml/2006/main">
            <a:off x="2324100" y="4019550"/>
            <a:ext cx="1409700" cy="5715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域内互连</a:t>
            </a:r>
          </a:p>
        </p:txBody>
      </p:sp>
      <p:cxnSp>
        <p:nvCxnSpPr>
          <p:cNvPr id="9" name="">
            <a:extLst xmlns:a="http://schemas.openxmlformats.org/drawingml/2006/main">
              <a:ext uri="{FF2B5EF4-FFF2-40B4-BE49-F238E27FC236}">
                <a16:creationId xmlns:a16="http://schemas.microsoft.com/office/drawing/2014/main" id="{E988584A-4774-47F1-AE57-8571C1D199E9}"/>
              </a:ext>
            </a:extLst>
          </p:cNvPr>
          <p:cNvCxnSpPr>
            <a:stCxn xmlns:a="http://schemas.openxmlformats.org/drawingml/2006/main" id="6" idx="2"/>
            <a:endCxn xmlns:a="http://schemas.openxmlformats.org/drawingml/2006/main" id="8" idx="1"/>
          </p:cNvCxnSpPr>
          <p:nvPr/>
        </p:nvCxnSpPr>
        <p:spPr>
          <a:xfrm xmlns:a="http://schemas.openxmlformats.org/drawingml/2006/main">
            <a:off x="1590675" y="3562350"/>
            <a:ext cx="733425" cy="742950"/>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cxnSp>
        <p:nvCxnSpPr>
          <p:cNvPr id="10" name="">
            <a:extLst xmlns:a="http://schemas.openxmlformats.org/drawingml/2006/main">
              <a:ext uri="{FF2B5EF4-FFF2-40B4-BE49-F238E27FC236}">
                <a16:creationId xmlns:a16="http://schemas.microsoft.com/office/drawing/2014/main" id="{52AE1CFE-A848-4C7F-90ED-7F1DBDCDE951}"/>
              </a:ext>
            </a:extLst>
          </p:cNvPr>
          <p:cNvCxnSpPr>
            <a:stCxn xmlns:a="http://schemas.openxmlformats.org/drawingml/2006/main" id="7" idx="2"/>
            <a:endCxn xmlns:a="http://schemas.openxmlformats.org/drawingml/2006/main" id="8" idx="3"/>
          </p:cNvCxnSpPr>
          <p:nvPr/>
        </p:nvCxnSpPr>
        <p:spPr>
          <a:xfrm xmlns:a="http://schemas.openxmlformats.org/drawingml/2006/main" flipH="1">
            <a:off x="3733800" y="3562350"/>
            <a:ext cx="733425" cy="742950"/>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sp>
        <p:nvSpPr>
          <p:cNvPr id="11" name="">
            <a:extLst xmlns:a="http://schemas.openxmlformats.org/drawingml/2006/main">
              <a:ext uri="{FF2B5EF4-FFF2-40B4-BE49-F238E27FC236}">
                <a16:creationId xmlns:a16="http://schemas.microsoft.com/office/drawing/2014/main" id="{76FC3119-D952-4245-B919-A4522F6D4C5F}"/>
              </a:ext>
            </a:extLst>
          </p:cNvPr>
          <p:cNvSpPr>
            <a:spLocks xmlns:a="http://schemas.openxmlformats.org/drawingml/2006/main" noGrp="1"/>
          </p:cNvSpPr>
          <p:nvPr/>
        </p:nvSpPr>
        <p:spPr>
          <a:xfrm xmlns:a="http://schemas.openxmlformats.org/drawingml/2006/main">
            <a:off x="6743700" y="2038350"/>
            <a:ext cx="4838700" cy="2857500"/>
          </a:xfrm>
          <a:prstGeom xmlns:a="http://schemas.openxmlformats.org/drawingml/2006/main" prst="rect">
            <a:avLst/>
          </a:prstGeom>
          <a:solidFill xmlns:a="http://schemas.openxmlformats.org/drawingml/2006/main">
            <a:srgbClr val="DEF0EB"/>
          </a:solidFill>
          <a:ln xmlns:a="http://schemas.openxmlformats.org/drawingml/2006/main" w="12383">
            <a:solidFill>
              <a:srgbClr val="078B85"/>
            </a:solidFill>
          </a:ln>
        </p:spPr>
      </p:sp>
      <p:sp>
        <p:nvSpPr>
          <p:cNvPr id="12" name="">
            <a:extLst xmlns:a="http://schemas.openxmlformats.org/drawingml/2006/main">
              <a:ext uri="{FF2B5EF4-FFF2-40B4-BE49-F238E27FC236}">
                <a16:creationId xmlns:a16="http://schemas.microsoft.com/office/drawing/2014/main" id="{6B0F30F1-F05A-4952-A87E-0F4177E447A8}"/>
              </a:ext>
            </a:extLst>
          </p:cNvPr>
          <p:cNvSpPr>
            <a:spLocks xmlns:a="http://schemas.openxmlformats.org/drawingml/2006/main" noGrp="1"/>
          </p:cNvSpPr>
          <p:nvPr/>
        </p:nvSpPr>
        <p:spPr>
          <a:xfrm xmlns:a="http://schemas.openxmlformats.org/drawingml/2006/main">
            <a:off x="6953250" y="2190750"/>
            <a:ext cx="44196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1">
                <a:solidFill>
                  <a:srgbClr val="078B85"/>
                </a:solidFill>
                <a:latin typeface="Heiti SC"/>
                <a:ea typeface="Heiti SC"/>
                <a:cs typeface="Heiti SC"/>
              </a:defRPr>
            </a:defPPr>
          </a:lstStyle>
          <a:p xmlns:a="http://schemas.openxmlformats.org/drawingml/2006/main">
            <a:pPr algn="l">
              <a:defRPr sz="2025" b="1">
                <a:solidFill>
                  <a:srgbClr val="078B85"/>
                </a:solidFill>
                <a:latin typeface="Heiti SC"/>
                <a:ea typeface="Heiti SC"/>
                <a:cs typeface="Heiti SC"/>
              </a:defRPr>
            </a:pPr>
            <a:r>
              <a:rPr sz="2025" b="1">
                <a:solidFill>
                  <a:srgbClr val="078B85"/>
                </a:solidFill>
                <a:latin typeface="Heiti SC"/>
                <a:ea typeface="Heiti SC"/>
                <a:cs typeface="Heiti SC"/>
              </a:rPr>
              <a:t>紧耦合加速器域 B</a:t>
            </a:r>
          </a:p>
        </p:txBody>
      </p:sp>
      <p:sp>
        <p:nvSpPr>
          <p:cNvPr id="13" name="">
            <a:extLst xmlns:a="http://schemas.openxmlformats.org/drawingml/2006/main">
              <a:ext uri="{FF2B5EF4-FFF2-40B4-BE49-F238E27FC236}">
                <a16:creationId xmlns:a16="http://schemas.microsoft.com/office/drawing/2014/main" id="{D48A3C11-D936-4368-942C-7AFB795A79C3}"/>
              </a:ext>
            </a:extLst>
          </p:cNvPr>
          <p:cNvSpPr>
            <a:spLocks xmlns:a="http://schemas.openxmlformats.org/drawingml/2006/main" noGrp="1"/>
          </p:cNvSpPr>
          <p:nvPr/>
        </p:nvSpPr>
        <p:spPr>
          <a:xfrm xmlns:a="http://schemas.openxmlformats.org/drawingml/2006/main">
            <a:off x="7086600" y="2952750"/>
            <a:ext cx="1276350" cy="6096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a:t>
            </a:r>
          </a:p>
        </p:txBody>
      </p:sp>
      <p:sp>
        <p:nvSpPr>
          <p:cNvPr id="14" name="">
            <a:extLst xmlns:a="http://schemas.openxmlformats.org/drawingml/2006/main">
              <a:ext uri="{FF2B5EF4-FFF2-40B4-BE49-F238E27FC236}">
                <a16:creationId xmlns:a16="http://schemas.microsoft.com/office/drawing/2014/main" id="{0F4709B6-2ADB-42EF-AD6A-D3164E0A608F}"/>
              </a:ext>
            </a:extLst>
          </p:cNvPr>
          <p:cNvSpPr>
            <a:spLocks xmlns:a="http://schemas.openxmlformats.org/drawingml/2006/main" noGrp="1"/>
          </p:cNvSpPr>
          <p:nvPr/>
        </p:nvSpPr>
        <p:spPr>
          <a:xfrm xmlns:a="http://schemas.openxmlformats.org/drawingml/2006/main">
            <a:off x="9963150" y="2952750"/>
            <a:ext cx="1276350" cy="6096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a:t>
            </a:r>
          </a:p>
        </p:txBody>
      </p:sp>
      <p:sp>
        <p:nvSpPr>
          <p:cNvPr id="15" name="">
            <a:extLst xmlns:a="http://schemas.openxmlformats.org/drawingml/2006/main">
              <a:ext uri="{FF2B5EF4-FFF2-40B4-BE49-F238E27FC236}">
                <a16:creationId xmlns:a16="http://schemas.microsoft.com/office/drawing/2014/main" id="{2FDDAC5F-109F-49D1-B519-05F5A2B18F7C}"/>
              </a:ext>
            </a:extLst>
          </p:cNvPr>
          <p:cNvSpPr>
            <a:spLocks xmlns:a="http://schemas.openxmlformats.org/drawingml/2006/main" noGrp="1"/>
          </p:cNvSpPr>
          <p:nvPr/>
        </p:nvSpPr>
        <p:spPr>
          <a:xfrm xmlns:a="http://schemas.openxmlformats.org/drawingml/2006/main">
            <a:off x="8458200" y="4019550"/>
            <a:ext cx="1409700" cy="5715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域内互连</a:t>
            </a:r>
          </a:p>
        </p:txBody>
      </p:sp>
      <p:cxnSp>
        <p:nvCxnSpPr>
          <p:cNvPr id="16" name="">
            <a:extLst xmlns:a="http://schemas.openxmlformats.org/drawingml/2006/main">
              <a:ext uri="{FF2B5EF4-FFF2-40B4-BE49-F238E27FC236}">
                <a16:creationId xmlns:a16="http://schemas.microsoft.com/office/drawing/2014/main" id="{BF6E8531-3894-4753-8D2F-00BAF85B45B5}"/>
              </a:ext>
            </a:extLst>
          </p:cNvPr>
          <p:cNvCxnSpPr>
            <a:stCxn xmlns:a="http://schemas.openxmlformats.org/drawingml/2006/main" id="13" idx="2"/>
            <a:endCxn xmlns:a="http://schemas.openxmlformats.org/drawingml/2006/main" id="15" idx="1"/>
          </p:cNvCxnSpPr>
          <p:nvPr/>
        </p:nvCxnSpPr>
        <p:spPr>
          <a:xfrm xmlns:a="http://schemas.openxmlformats.org/drawingml/2006/main">
            <a:off x="7724775" y="3562350"/>
            <a:ext cx="733425" cy="742950"/>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cxnSp>
        <p:nvCxnSpPr>
          <p:cNvPr id="17" name="">
            <a:extLst xmlns:a="http://schemas.openxmlformats.org/drawingml/2006/main">
              <a:ext uri="{FF2B5EF4-FFF2-40B4-BE49-F238E27FC236}">
                <a16:creationId xmlns:a16="http://schemas.microsoft.com/office/drawing/2014/main" id="{E5160758-F4E1-4B41-AE57-5642404E8718}"/>
              </a:ext>
            </a:extLst>
          </p:cNvPr>
          <p:cNvCxnSpPr>
            <a:stCxn xmlns:a="http://schemas.openxmlformats.org/drawingml/2006/main" id="14" idx="2"/>
            <a:endCxn xmlns:a="http://schemas.openxmlformats.org/drawingml/2006/main" id="15" idx="3"/>
          </p:cNvCxnSpPr>
          <p:nvPr/>
        </p:nvCxnSpPr>
        <p:spPr>
          <a:xfrm xmlns:a="http://schemas.openxmlformats.org/drawingml/2006/main" flipH="1">
            <a:off x="9867900" y="3562350"/>
            <a:ext cx="733425" cy="742950"/>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sp>
        <p:nvSpPr>
          <p:cNvPr id="18" name="">
            <a:extLst xmlns:a="http://schemas.openxmlformats.org/drawingml/2006/main">
              <a:ext uri="{FF2B5EF4-FFF2-40B4-BE49-F238E27FC236}">
                <a16:creationId xmlns:a16="http://schemas.microsoft.com/office/drawing/2014/main" id="{0432157B-6280-42C9-B8A9-91902201C40F}"/>
              </a:ext>
            </a:extLst>
          </p:cNvPr>
          <p:cNvSpPr>
            <a:spLocks xmlns:a="http://schemas.openxmlformats.org/drawingml/2006/main" noGrp="1"/>
          </p:cNvSpPr>
          <p:nvPr/>
        </p:nvSpPr>
        <p:spPr>
          <a:xfrm xmlns:a="http://schemas.openxmlformats.org/drawingml/2006/main">
            <a:off x="5695950" y="4019550"/>
            <a:ext cx="800100" cy="5715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725" b="1">
                <a:solidFill>
                  <a:srgbClr val="173B43"/>
                </a:solidFill>
                <a:latin typeface="Heiti SC"/>
                <a:ea typeface="Heiti SC"/>
                <a:cs typeface="Heiti SC"/>
              </a:defRPr>
            </a:defPPr>
          </a:lstStyle>
          <a:p xmlns:a="http://schemas.openxmlformats.org/drawingml/2006/main">
            <a:pPr algn="ctr">
              <a:defRPr sz="1725" b="1">
                <a:solidFill>
                  <a:srgbClr val="173B43"/>
                </a:solidFill>
                <a:latin typeface="Heiti SC"/>
                <a:ea typeface="Heiti SC"/>
                <a:cs typeface="Heiti SC"/>
              </a:defRPr>
            </a:pPr>
            <a:r>
              <a:rPr sz="1725" b="1">
                <a:solidFill>
                  <a:srgbClr val="173B43"/>
                </a:solidFill>
                <a:latin typeface="Heiti SC"/>
                <a:ea typeface="Heiti SC"/>
                <a:cs typeface="Heiti SC"/>
              </a:rPr>
              <a:t>网络</a:t>
            </a:r>
          </a:p>
        </p:txBody>
      </p:sp>
      <p:cxnSp>
        <p:nvCxnSpPr>
          <p:cNvPr id="19" name="">
            <a:extLst xmlns:a="http://schemas.openxmlformats.org/drawingml/2006/main">
              <a:ext uri="{FF2B5EF4-FFF2-40B4-BE49-F238E27FC236}">
                <a16:creationId xmlns:a16="http://schemas.microsoft.com/office/drawing/2014/main" id="{06C14973-598C-4C4D-8357-DCE45E544093}"/>
              </a:ext>
            </a:extLst>
          </p:cNvPr>
          <p:cNvCxnSpPr>
            <a:stCxn xmlns:a="http://schemas.openxmlformats.org/drawingml/2006/main" id="8" idx="3"/>
            <a:endCxn xmlns:a="http://schemas.openxmlformats.org/drawingml/2006/main" id="18" idx="1"/>
          </p:cNvCxnSpPr>
          <p:nvPr/>
        </p:nvCxnSpPr>
        <p:spPr>
          <a:xfrm xmlns:a="http://schemas.openxmlformats.org/drawingml/2006/main">
            <a:off x="3733800" y="4305300"/>
            <a:ext cx="1962150" cy="0"/>
          </a:xfrm>
          <a:prstGeom xmlns:a="http://schemas.openxmlformats.org/drawingml/2006/main" prst="straightConnector1">
            <a:avLst/>
          </a:prstGeom>
          <a:ln xmlns:a="http://schemas.openxmlformats.org/drawingml/2006/main" w="28575">
            <a:solidFill>
              <a:srgbClr val="477CA8"/>
            </a:solidFill>
            <a:prstDash val="solid"/>
            <a:tailEnd type="none" w="med" len="med"/>
          </a:ln>
        </p:spPr>
      </p:cxnSp>
      <p:cxnSp>
        <p:nvCxnSpPr>
          <p:cNvPr id="20" name="">
            <a:extLst xmlns:a="http://schemas.openxmlformats.org/drawingml/2006/main">
              <a:ext uri="{FF2B5EF4-FFF2-40B4-BE49-F238E27FC236}">
                <a16:creationId xmlns:a16="http://schemas.microsoft.com/office/drawing/2014/main" id="{02E64F43-1145-442E-838D-4C2C1B480398}"/>
              </a:ext>
            </a:extLst>
          </p:cNvPr>
          <p:cNvCxnSpPr>
            <a:stCxn xmlns:a="http://schemas.openxmlformats.org/drawingml/2006/main" id="18" idx="3"/>
            <a:endCxn xmlns:a="http://schemas.openxmlformats.org/drawingml/2006/main" id="15" idx="1"/>
          </p:cNvCxnSpPr>
          <p:nvPr/>
        </p:nvCxnSpPr>
        <p:spPr>
          <a:xfrm xmlns:a="http://schemas.openxmlformats.org/drawingml/2006/main">
            <a:off x="6496050" y="4305300"/>
            <a:ext cx="1962150" cy="0"/>
          </a:xfrm>
          <a:prstGeom xmlns:a="http://schemas.openxmlformats.org/drawingml/2006/main" prst="straightConnector1">
            <a:avLst/>
          </a:prstGeom>
          <a:ln xmlns:a="http://schemas.openxmlformats.org/drawingml/2006/main" w="28575">
            <a:solidFill>
              <a:srgbClr val="477CA8"/>
            </a:solidFill>
            <a:prstDash val="solid"/>
            <a:tailEnd type="none" w="med" len="med"/>
          </a:ln>
        </p:spPr>
      </p:cxnSp>
      <p:sp>
        <p:nvSpPr>
          <p:cNvPr id="21" name="">
            <a:extLst xmlns:a="http://schemas.openxmlformats.org/drawingml/2006/main">
              <a:ext uri="{FF2B5EF4-FFF2-40B4-BE49-F238E27FC236}">
                <a16:creationId xmlns:a16="http://schemas.microsoft.com/office/drawing/2014/main" id="{40895BFF-74A2-4E5F-AF9B-398FB4850718}"/>
              </a:ext>
            </a:extLst>
          </p:cNvPr>
          <p:cNvSpPr>
            <a:spLocks xmlns:a="http://schemas.openxmlformats.org/drawingml/2006/main" noGrp="1"/>
          </p:cNvSpPr>
          <p:nvPr/>
        </p:nvSpPr>
        <p:spPr>
          <a:xfrm xmlns:a="http://schemas.openxmlformats.org/drawingml/2006/main">
            <a:off x="609600" y="5048250"/>
            <a:ext cx="5105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00" b="1">
                <a:solidFill>
                  <a:srgbClr val="078B85"/>
                </a:solidFill>
                <a:latin typeface="Heiti SC"/>
                <a:ea typeface="Heiti SC"/>
                <a:cs typeface="Heiti SC"/>
              </a:defRPr>
            </a:defPPr>
          </a:lstStyle>
          <a:p xmlns:a="http://schemas.openxmlformats.org/drawingml/2006/main">
            <a:pPr algn="l">
              <a:defRPr sz="2100" b="1">
                <a:solidFill>
                  <a:srgbClr val="078B85"/>
                </a:solidFill>
                <a:latin typeface="Heiti SC"/>
                <a:ea typeface="Heiti SC"/>
                <a:cs typeface="Heiti SC"/>
              </a:defRPr>
            </a:pPr>
            <a:r>
              <a:rPr sz="2100" b="1">
                <a:solidFill>
                  <a:srgbClr val="078B85"/>
                </a:solidFill>
                <a:latin typeface="Heiti SC"/>
                <a:ea typeface="Heiti SC"/>
                <a:cs typeface="Heiti SC"/>
              </a:rPr>
              <a:t>Scale-up：扩大紧耦合域</a:t>
            </a:r>
          </a:p>
        </p:txBody>
      </p:sp>
      <p:sp>
        <p:nvSpPr>
          <p:cNvPr id="22" name="">
            <a:extLst xmlns:a="http://schemas.openxmlformats.org/drawingml/2006/main">
              <a:ext uri="{FF2B5EF4-FFF2-40B4-BE49-F238E27FC236}">
                <a16:creationId xmlns:a16="http://schemas.microsoft.com/office/drawing/2014/main" id="{5EC3C6CF-265D-45FC-94A7-310D514CDEFB}"/>
              </a:ext>
            </a:extLst>
          </p:cNvPr>
          <p:cNvSpPr>
            <a:spLocks xmlns:a="http://schemas.openxmlformats.org/drawingml/2006/main" noGrp="1"/>
          </p:cNvSpPr>
          <p:nvPr/>
        </p:nvSpPr>
        <p:spPr>
          <a:xfrm xmlns:a="http://schemas.openxmlformats.org/drawingml/2006/main">
            <a:off x="6743700" y="5048250"/>
            <a:ext cx="48387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00" b="1">
                <a:solidFill>
                  <a:srgbClr val="477CA8"/>
                </a:solidFill>
                <a:latin typeface="Heiti SC"/>
                <a:ea typeface="Heiti SC"/>
                <a:cs typeface="Heiti SC"/>
              </a:defRPr>
            </a:defPPr>
          </a:lstStyle>
          <a:p xmlns:a="http://schemas.openxmlformats.org/drawingml/2006/main">
            <a:pPr algn="l">
              <a:defRPr sz="2100" b="1">
                <a:solidFill>
                  <a:srgbClr val="477CA8"/>
                </a:solidFill>
                <a:latin typeface="Heiti SC"/>
                <a:ea typeface="Heiti SC"/>
                <a:cs typeface="Heiti SC"/>
              </a:defRPr>
            </a:pPr>
            <a:r>
              <a:rPr sz="2100" b="1">
                <a:solidFill>
                  <a:srgbClr val="477CA8"/>
                </a:solidFill>
                <a:latin typeface="Heiti SC"/>
                <a:ea typeface="Heiti SC"/>
                <a:cs typeface="Heiti SC"/>
              </a:rPr>
              <a:t>Scale-out：连接多个域</a:t>
            </a:r>
          </a:p>
        </p:txBody>
      </p:sp>
      <p:sp>
        <p:nvSpPr>
          <p:cNvPr id="23" name="">
            <a:extLst xmlns:a="http://schemas.openxmlformats.org/drawingml/2006/main">
              <a:ext uri="{FF2B5EF4-FFF2-40B4-BE49-F238E27FC236}">
                <a16:creationId xmlns:a16="http://schemas.microsoft.com/office/drawing/2014/main" id="{E2EF9A18-FC3E-4905-BB1B-369004391D9E}"/>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机内 / 机间不是普遍定义</a:t>
            </a:r>
          </a:p>
        </p:txBody>
      </p:sp>
      <p:sp>
        <p:nvSpPr>
          <p:cNvPr id="24" name="">
            <a:extLst xmlns:a="http://schemas.openxmlformats.org/drawingml/2006/main">
              <a:ext uri="{FF2B5EF4-FFF2-40B4-BE49-F238E27FC236}">
                <a16:creationId xmlns:a16="http://schemas.microsoft.com/office/drawing/2014/main" id="{FB79849B-CFED-4D26-BB5A-26724AF083F2}"/>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25" name="">
            <a:extLst xmlns:a="http://schemas.openxmlformats.org/drawingml/2006/main">
              <a:ext uri="{FF2B5EF4-FFF2-40B4-BE49-F238E27FC236}">
                <a16:creationId xmlns:a16="http://schemas.microsoft.com/office/drawing/2014/main" id="{3F57763D-75C7-484A-9EAD-8006F65B1879}"/>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02</a:t>
            </a:r>
          </a:p>
        </p:txBody>
      </p:sp>
    </p:spTree>
    <p:extLst>
      <p:ext uri="{BB962C8B-B14F-4D97-AF65-F5344CB8AC3E}">
        <p14:creationId xmlns:p14="http://schemas.microsoft.com/office/powerpoint/2010/main" val="1954513553"/>
      </p:ext>
    </p:extLst>
  </p:cSld>
</p:sld>
</file>

<file path=ppt/slides/slide3.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949FEB33-3DD5-4789-96D6-C8BE54971A48}"/>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机箱边界，不等于通信域边界</a:t>
            </a:r>
          </a:p>
        </p:txBody>
      </p:sp>
      <p:sp>
        <p:nvSpPr>
          <p:cNvPr id="2" name="">
            <a:extLst xmlns:a="http://schemas.openxmlformats.org/drawingml/2006/main">
              <a:ext uri="{FF2B5EF4-FFF2-40B4-BE49-F238E27FC236}">
                <a16:creationId xmlns:a16="http://schemas.microsoft.com/office/drawing/2014/main" id="{C9B5AC04-5851-420C-87C9-A27D01DE204B}"/>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1115AA3B-6D82-4F2C-8B04-B8946BBC1967}"/>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物理封装、操作系统与互连是三个不同维度</a:t>
            </a:r>
          </a:p>
        </p:txBody>
      </p:sp>
      <p:sp>
        <p:nvSpPr>
          <p:cNvPr id="4" name="">
            <a:extLst xmlns:a="http://schemas.openxmlformats.org/drawingml/2006/main">
              <a:ext uri="{FF2B5EF4-FFF2-40B4-BE49-F238E27FC236}">
                <a16:creationId xmlns:a16="http://schemas.microsoft.com/office/drawing/2014/main" id="{BD284FA7-D345-4134-9C8D-C9B709BA85F8}"/>
              </a:ext>
            </a:extLst>
          </p:cNvPr>
          <p:cNvSpPr>
            <a:spLocks xmlns:a="http://schemas.openxmlformats.org/drawingml/2006/main" noGrp="1"/>
          </p:cNvSpPr>
          <p:nvPr/>
        </p:nvSpPr>
        <p:spPr>
          <a:xfrm xmlns:a="http://schemas.openxmlformats.org/drawingml/2006/main">
            <a:off x="609600" y="2000250"/>
            <a:ext cx="5181600" cy="3371850"/>
          </a:xfrm>
          <a:prstGeom xmlns:a="http://schemas.openxmlformats.org/drawingml/2006/main" prst="rect">
            <a:avLst/>
          </a:prstGeom>
          <a:solidFill xmlns:a="http://schemas.openxmlformats.org/drawingml/2006/main">
            <a:srgbClr val="DEF0EB"/>
          </a:solidFill>
          <a:ln xmlns:a="http://schemas.openxmlformats.org/drawingml/2006/main" w="12383">
            <a:solidFill>
              <a:srgbClr val="078B85"/>
            </a:solidFill>
          </a:ln>
        </p:spPr>
      </p:sp>
      <p:sp>
        <p:nvSpPr>
          <p:cNvPr id="5" name="">
            <a:extLst xmlns:a="http://schemas.openxmlformats.org/drawingml/2006/main">
              <a:ext uri="{FF2B5EF4-FFF2-40B4-BE49-F238E27FC236}">
                <a16:creationId xmlns:a16="http://schemas.microsoft.com/office/drawing/2014/main" id="{DEF5D648-0BAE-4168-AC73-E15C04126045}"/>
              </a:ext>
            </a:extLst>
          </p:cNvPr>
          <p:cNvSpPr>
            <a:spLocks xmlns:a="http://schemas.openxmlformats.org/drawingml/2006/main" noGrp="1"/>
          </p:cNvSpPr>
          <p:nvPr/>
        </p:nvSpPr>
        <p:spPr>
          <a:xfrm xmlns:a="http://schemas.openxmlformats.org/drawingml/2006/main">
            <a:off x="838200" y="2190750"/>
            <a:ext cx="4724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75" b="1">
                <a:solidFill>
                  <a:srgbClr val="078B85"/>
                </a:solidFill>
                <a:latin typeface="Heiti SC"/>
                <a:ea typeface="Heiti SC"/>
                <a:cs typeface="Heiti SC"/>
              </a:defRPr>
            </a:defPPr>
          </a:lstStyle>
          <a:p xmlns:a="http://schemas.openxmlformats.org/drawingml/2006/main">
            <a:pPr algn="l">
              <a:defRPr sz="2175" b="1">
                <a:solidFill>
                  <a:srgbClr val="078B85"/>
                </a:solidFill>
                <a:latin typeface="Heiti SC"/>
                <a:ea typeface="Heiti SC"/>
                <a:cs typeface="Heiti SC"/>
              </a:defRPr>
            </a:pPr>
            <a:r>
              <a:rPr sz="2175" b="1">
                <a:solidFill>
                  <a:srgbClr val="078B85"/>
                </a:solidFill>
                <a:latin typeface="Heiti SC"/>
                <a:ea typeface="Heiti SC"/>
                <a:cs typeface="Heiti SC"/>
              </a:rPr>
              <a:t>跨托盘的同一通信域</a:t>
            </a:r>
          </a:p>
        </p:txBody>
      </p:sp>
      <p:sp>
        <p:nvSpPr>
          <p:cNvPr id="6" name="">
            <a:extLst xmlns:a="http://schemas.openxmlformats.org/drawingml/2006/main">
              <a:ext uri="{FF2B5EF4-FFF2-40B4-BE49-F238E27FC236}">
                <a16:creationId xmlns:a16="http://schemas.microsoft.com/office/drawing/2014/main" id="{D2F4B036-22DB-4422-8356-DB0C11C3A23D}"/>
              </a:ext>
            </a:extLst>
          </p:cNvPr>
          <p:cNvSpPr>
            <a:spLocks xmlns:a="http://schemas.openxmlformats.org/drawingml/2006/main" noGrp="1"/>
          </p:cNvSpPr>
          <p:nvPr/>
        </p:nvSpPr>
        <p:spPr>
          <a:xfrm xmlns:a="http://schemas.openxmlformats.org/drawingml/2006/main">
            <a:off x="1981200" y="4257675"/>
            <a:ext cx="2457450" cy="57150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NVLink Switch</a:t>
            </a:r>
          </a:p>
        </p:txBody>
      </p:sp>
      <p:sp>
        <p:nvSpPr>
          <p:cNvPr id="7" name="">
            <a:extLst xmlns:a="http://schemas.openxmlformats.org/drawingml/2006/main">
              <a:ext uri="{FF2B5EF4-FFF2-40B4-BE49-F238E27FC236}">
                <a16:creationId xmlns:a16="http://schemas.microsoft.com/office/drawing/2014/main" id="{FF179488-14C0-4497-BE40-16B699CD80BC}"/>
              </a:ext>
            </a:extLst>
          </p:cNvPr>
          <p:cNvSpPr>
            <a:spLocks xmlns:a="http://schemas.openxmlformats.org/drawingml/2006/main" noGrp="1"/>
          </p:cNvSpPr>
          <p:nvPr/>
        </p:nvSpPr>
        <p:spPr>
          <a:xfrm xmlns:a="http://schemas.openxmlformats.org/drawingml/2006/main">
            <a:off x="838200" y="3048000"/>
            <a:ext cx="1485900" cy="7429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650" b="1">
                <a:solidFill>
                  <a:srgbClr val="173B43"/>
                </a:solidFill>
                <a:latin typeface="Heiti SC"/>
                <a:ea typeface="Heiti SC"/>
                <a:cs typeface="Heiti SC"/>
              </a:defRPr>
            </a:defPPr>
          </a:lstStyle>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托盘 1</a:t>
            </a:r>
          </a:p>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多 GPU</a:t>
            </a:r>
          </a:p>
        </p:txBody>
      </p:sp>
      <p:cxnSp>
        <p:nvCxnSpPr>
          <p:cNvPr id="8" name="">
            <a:extLst xmlns:a="http://schemas.openxmlformats.org/drawingml/2006/main">
              <a:ext uri="{FF2B5EF4-FFF2-40B4-BE49-F238E27FC236}">
                <a16:creationId xmlns:a16="http://schemas.microsoft.com/office/drawing/2014/main" id="{DF9082D1-B2BC-4ECF-BE47-595564541950}"/>
              </a:ext>
            </a:extLst>
          </p:cNvPr>
          <p:cNvCxnSpPr>
            <a:stCxn xmlns:a="http://schemas.openxmlformats.org/drawingml/2006/main" id="7" idx="2"/>
            <a:endCxn xmlns:a="http://schemas.openxmlformats.org/drawingml/2006/main" id="6" idx="0"/>
          </p:cNvCxnSpPr>
          <p:nvPr/>
        </p:nvCxnSpPr>
        <p:spPr>
          <a:xfrm xmlns:a="http://schemas.openxmlformats.org/drawingml/2006/main">
            <a:off x="1581150" y="3790950"/>
            <a:ext cx="1628775" cy="466725"/>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sp>
        <p:nvSpPr>
          <p:cNvPr id="9" name="">
            <a:extLst xmlns:a="http://schemas.openxmlformats.org/drawingml/2006/main">
              <a:ext uri="{FF2B5EF4-FFF2-40B4-BE49-F238E27FC236}">
                <a16:creationId xmlns:a16="http://schemas.microsoft.com/office/drawing/2014/main" id="{5B743F22-500F-497C-93A9-76FA641FAA34}"/>
              </a:ext>
            </a:extLst>
          </p:cNvPr>
          <p:cNvSpPr>
            <a:spLocks xmlns:a="http://schemas.openxmlformats.org/drawingml/2006/main" noGrp="1"/>
          </p:cNvSpPr>
          <p:nvPr/>
        </p:nvSpPr>
        <p:spPr>
          <a:xfrm xmlns:a="http://schemas.openxmlformats.org/drawingml/2006/main">
            <a:off x="2457450" y="3048000"/>
            <a:ext cx="1485900" cy="7429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650" b="1">
                <a:solidFill>
                  <a:srgbClr val="173B43"/>
                </a:solidFill>
                <a:latin typeface="Heiti SC"/>
                <a:ea typeface="Heiti SC"/>
                <a:cs typeface="Heiti SC"/>
              </a:defRPr>
            </a:defPPr>
          </a:lstStyle>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托盘 2</a:t>
            </a:r>
          </a:p>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多 GPU</a:t>
            </a:r>
          </a:p>
        </p:txBody>
      </p:sp>
      <p:cxnSp>
        <p:nvCxnSpPr>
          <p:cNvPr id="10" name="">
            <a:extLst xmlns:a="http://schemas.openxmlformats.org/drawingml/2006/main">
              <a:ext uri="{FF2B5EF4-FFF2-40B4-BE49-F238E27FC236}">
                <a16:creationId xmlns:a16="http://schemas.microsoft.com/office/drawing/2014/main" id="{97F9E7D2-8BBC-4E9E-882D-285C9C494665}"/>
              </a:ext>
            </a:extLst>
          </p:cNvPr>
          <p:cNvCxnSpPr>
            <a:stCxn xmlns:a="http://schemas.openxmlformats.org/drawingml/2006/main" id="9" idx="2"/>
            <a:endCxn xmlns:a="http://schemas.openxmlformats.org/drawingml/2006/main" id="6" idx="0"/>
          </p:cNvCxnSpPr>
          <p:nvPr/>
        </p:nvCxnSpPr>
        <p:spPr>
          <a:xfrm xmlns:a="http://schemas.openxmlformats.org/drawingml/2006/main">
            <a:off x="3200400" y="3790950"/>
            <a:ext cx="9525" cy="466725"/>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sp>
        <p:nvSpPr>
          <p:cNvPr id="11" name="">
            <a:extLst xmlns:a="http://schemas.openxmlformats.org/drawingml/2006/main">
              <a:ext uri="{FF2B5EF4-FFF2-40B4-BE49-F238E27FC236}">
                <a16:creationId xmlns:a16="http://schemas.microsoft.com/office/drawing/2014/main" id="{FCCEF0A3-0E3D-4FA2-A0B3-55E131277EC5}"/>
              </a:ext>
            </a:extLst>
          </p:cNvPr>
          <p:cNvSpPr>
            <a:spLocks xmlns:a="http://schemas.openxmlformats.org/drawingml/2006/main" noGrp="1"/>
          </p:cNvSpPr>
          <p:nvPr/>
        </p:nvSpPr>
        <p:spPr>
          <a:xfrm xmlns:a="http://schemas.openxmlformats.org/drawingml/2006/main">
            <a:off x="4076700" y="3048000"/>
            <a:ext cx="1485900" cy="7429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650" b="1">
                <a:solidFill>
                  <a:srgbClr val="173B43"/>
                </a:solidFill>
                <a:latin typeface="Heiti SC"/>
                <a:ea typeface="Heiti SC"/>
                <a:cs typeface="Heiti SC"/>
              </a:defRPr>
            </a:defPPr>
          </a:lstStyle>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托盘 3</a:t>
            </a:r>
          </a:p>
          <a:p xmlns:a="http://schemas.openxmlformats.org/drawingml/2006/main">
            <a:pPr algn="ctr">
              <a:defRPr sz="1650" b="1">
                <a:solidFill>
                  <a:srgbClr val="173B43"/>
                </a:solidFill>
                <a:latin typeface="Heiti SC"/>
                <a:ea typeface="Heiti SC"/>
                <a:cs typeface="Heiti SC"/>
              </a:defRPr>
            </a:pPr>
            <a:r>
              <a:rPr sz="1650" b="1">
                <a:solidFill>
                  <a:srgbClr val="173B43"/>
                </a:solidFill>
                <a:latin typeface="Heiti SC"/>
                <a:ea typeface="Heiti SC"/>
                <a:cs typeface="Heiti SC"/>
              </a:rPr>
              <a:t>多 GPU</a:t>
            </a:r>
          </a:p>
        </p:txBody>
      </p:sp>
      <p:cxnSp>
        <p:nvCxnSpPr>
          <p:cNvPr id="12" name="">
            <a:extLst xmlns:a="http://schemas.openxmlformats.org/drawingml/2006/main">
              <a:ext uri="{FF2B5EF4-FFF2-40B4-BE49-F238E27FC236}">
                <a16:creationId xmlns:a16="http://schemas.microsoft.com/office/drawing/2014/main" id="{BD672A62-8527-4366-9267-E32F3B811302}"/>
              </a:ext>
            </a:extLst>
          </p:cNvPr>
          <p:cNvCxnSpPr>
            <a:stCxn xmlns:a="http://schemas.openxmlformats.org/drawingml/2006/main" id="11" idx="2"/>
            <a:endCxn xmlns:a="http://schemas.openxmlformats.org/drawingml/2006/main" id="6" idx="0"/>
          </p:cNvCxnSpPr>
          <p:nvPr/>
        </p:nvCxnSpPr>
        <p:spPr>
          <a:xfrm xmlns:a="http://schemas.openxmlformats.org/drawingml/2006/main" flipH="1">
            <a:off x="3209925" y="3790950"/>
            <a:ext cx="1609725" cy="466725"/>
          </a:xfrm>
          <a:prstGeom xmlns:a="http://schemas.openxmlformats.org/drawingml/2006/main" prst="straightConnector1">
            <a:avLst/>
          </a:prstGeom>
          <a:ln xmlns:a="http://schemas.openxmlformats.org/drawingml/2006/main" w="28575">
            <a:solidFill>
              <a:srgbClr val="078B85"/>
            </a:solidFill>
            <a:prstDash val="solid"/>
            <a:tailEnd type="none" w="med" len="med"/>
          </a:ln>
        </p:spPr>
      </p:cxnSp>
      <p:sp>
        <p:nvSpPr>
          <p:cNvPr id="13" name="">
            <a:extLst xmlns:a="http://schemas.openxmlformats.org/drawingml/2006/main">
              <a:ext uri="{FF2B5EF4-FFF2-40B4-BE49-F238E27FC236}">
                <a16:creationId xmlns:a16="http://schemas.microsoft.com/office/drawing/2014/main" id="{F82A220A-3350-4BB9-B5E3-E24F4A8024C4}"/>
              </a:ext>
            </a:extLst>
          </p:cNvPr>
          <p:cNvSpPr>
            <a:spLocks xmlns:a="http://schemas.openxmlformats.org/drawingml/2006/main" noGrp="1"/>
          </p:cNvSpPr>
          <p:nvPr/>
        </p:nvSpPr>
        <p:spPr>
          <a:xfrm xmlns:a="http://schemas.openxmlformats.org/drawingml/2006/main">
            <a:off x="6419850" y="2000250"/>
            <a:ext cx="5162550" cy="3371850"/>
          </a:xfrm>
          <a:prstGeom xmlns:a="http://schemas.openxmlformats.org/drawingml/2006/main" prst="rect">
            <a:avLst/>
          </a:prstGeom>
          <a:solidFill xmlns:a="http://schemas.openxmlformats.org/drawingml/2006/main">
            <a:srgbClr val="E5EDF6"/>
          </a:solidFill>
          <a:ln xmlns:a="http://schemas.openxmlformats.org/drawingml/2006/main" w="12383">
            <a:solidFill>
              <a:srgbClr val="477CA8"/>
            </a:solidFill>
          </a:ln>
        </p:spPr>
      </p:sp>
      <p:sp>
        <p:nvSpPr>
          <p:cNvPr id="14" name="">
            <a:extLst xmlns:a="http://schemas.openxmlformats.org/drawingml/2006/main">
              <a:ext uri="{FF2B5EF4-FFF2-40B4-BE49-F238E27FC236}">
                <a16:creationId xmlns:a16="http://schemas.microsoft.com/office/drawing/2014/main" id="{45F8BDE6-09E5-4DE5-B36F-A152DD3653F9}"/>
              </a:ext>
            </a:extLst>
          </p:cNvPr>
          <p:cNvSpPr>
            <a:spLocks xmlns:a="http://schemas.openxmlformats.org/drawingml/2006/main" noGrp="1"/>
          </p:cNvSpPr>
          <p:nvPr/>
        </p:nvSpPr>
        <p:spPr>
          <a:xfrm xmlns:a="http://schemas.openxmlformats.org/drawingml/2006/main">
            <a:off x="6657975" y="2190750"/>
            <a:ext cx="47434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75" b="1">
                <a:solidFill>
                  <a:srgbClr val="477CA8"/>
                </a:solidFill>
                <a:latin typeface="Heiti SC"/>
                <a:ea typeface="Heiti SC"/>
                <a:cs typeface="Heiti SC"/>
              </a:defRPr>
            </a:defPPr>
          </a:lstStyle>
          <a:p xmlns:a="http://schemas.openxmlformats.org/drawingml/2006/main">
            <a:pPr algn="l">
              <a:defRPr sz="2175" b="1">
                <a:solidFill>
                  <a:srgbClr val="477CA8"/>
                </a:solidFill>
                <a:latin typeface="Heiti SC"/>
                <a:ea typeface="Heiti SC"/>
                <a:cs typeface="Heiti SC"/>
              </a:defRPr>
            </a:pPr>
            <a:r>
              <a:rPr sz="2175" b="1">
                <a:solidFill>
                  <a:srgbClr val="477CA8"/>
                </a:solidFill>
                <a:latin typeface="Heiti SC"/>
                <a:ea typeface="Heiti SC"/>
                <a:cs typeface="Heiti SC"/>
              </a:rPr>
              <a:t>同箱的两个独立节点</a:t>
            </a:r>
          </a:p>
        </p:txBody>
      </p:sp>
      <p:sp>
        <p:nvSpPr>
          <p:cNvPr id="15" name="">
            <a:extLst xmlns:a="http://schemas.openxmlformats.org/drawingml/2006/main">
              <a:ext uri="{FF2B5EF4-FFF2-40B4-BE49-F238E27FC236}">
                <a16:creationId xmlns:a16="http://schemas.microsoft.com/office/drawing/2014/main" id="{E93A1E1A-90AA-4A8A-AF84-D7862F074ABD}"/>
              </a:ext>
            </a:extLst>
          </p:cNvPr>
          <p:cNvSpPr>
            <a:spLocks xmlns:a="http://schemas.openxmlformats.org/drawingml/2006/main" noGrp="1"/>
          </p:cNvSpPr>
          <p:nvPr/>
        </p:nvSpPr>
        <p:spPr>
          <a:xfrm xmlns:a="http://schemas.openxmlformats.org/drawingml/2006/main">
            <a:off x="6762750" y="3209925"/>
            <a:ext cx="1762125" cy="8953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OS A</a:t>
            </a:r>
          </a:p>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 NIC</a:t>
            </a:r>
          </a:p>
        </p:txBody>
      </p:sp>
      <p:sp>
        <p:nvSpPr>
          <p:cNvPr id="16" name="">
            <a:extLst xmlns:a="http://schemas.openxmlformats.org/drawingml/2006/main">
              <a:ext uri="{FF2B5EF4-FFF2-40B4-BE49-F238E27FC236}">
                <a16:creationId xmlns:a16="http://schemas.microsoft.com/office/drawing/2014/main" id="{64636190-064D-46F3-89FA-562257AE2A50}"/>
              </a:ext>
            </a:extLst>
          </p:cNvPr>
          <p:cNvSpPr>
            <a:spLocks xmlns:a="http://schemas.openxmlformats.org/drawingml/2006/main" noGrp="1"/>
          </p:cNvSpPr>
          <p:nvPr/>
        </p:nvSpPr>
        <p:spPr>
          <a:xfrm xmlns:a="http://schemas.openxmlformats.org/drawingml/2006/main">
            <a:off x="9477375" y="3209925"/>
            <a:ext cx="1762125" cy="8953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OS B</a:t>
            </a:r>
          </a:p>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 NIC</a:t>
            </a:r>
          </a:p>
        </p:txBody>
      </p:sp>
      <p:cxnSp>
        <p:nvCxnSpPr>
          <p:cNvPr id="17" name="">
            <a:extLst xmlns:a="http://schemas.openxmlformats.org/drawingml/2006/main">
              <a:ext uri="{FF2B5EF4-FFF2-40B4-BE49-F238E27FC236}">
                <a16:creationId xmlns:a16="http://schemas.microsoft.com/office/drawing/2014/main" id="{7B319B58-07C4-4E96-A5FE-0092649AF8A6}"/>
              </a:ext>
            </a:extLst>
          </p:cNvPr>
          <p:cNvCxnSpPr>
            <a:stCxn xmlns:a="http://schemas.openxmlformats.org/drawingml/2006/main" id="15" idx="3"/>
            <a:endCxn xmlns:a="http://schemas.openxmlformats.org/drawingml/2006/main" id="16" idx="1"/>
          </p:cNvCxnSpPr>
          <p:nvPr/>
        </p:nvCxnSpPr>
        <p:spPr>
          <a:xfrm xmlns:a="http://schemas.openxmlformats.org/drawingml/2006/main">
            <a:off x="8524875" y="3657600"/>
            <a:ext cx="952500" cy="0"/>
          </a:xfrm>
          <a:prstGeom xmlns:a="http://schemas.openxmlformats.org/drawingml/2006/main" prst="straightConnector1">
            <a:avLst/>
          </a:prstGeom>
          <a:ln xmlns:a="http://schemas.openxmlformats.org/drawingml/2006/main" w="28575">
            <a:solidFill>
              <a:srgbClr val="477CA8"/>
            </a:solidFill>
            <a:prstDash val="solid"/>
            <a:tailEnd type="none" w="med" len="med"/>
          </a:ln>
        </p:spPr>
      </p:cxnSp>
      <p:sp>
        <p:nvSpPr>
          <p:cNvPr id="18" name="">
            <a:extLst xmlns:a="http://schemas.openxmlformats.org/drawingml/2006/main">
              <a:ext uri="{FF2B5EF4-FFF2-40B4-BE49-F238E27FC236}">
                <a16:creationId xmlns:a16="http://schemas.microsoft.com/office/drawing/2014/main" id="{3D28E42D-14A7-4320-A1D9-157C3D6FB5AA}"/>
              </a:ext>
            </a:extLst>
          </p:cNvPr>
          <p:cNvSpPr>
            <a:spLocks xmlns:a="http://schemas.openxmlformats.org/drawingml/2006/main" noGrp="1"/>
          </p:cNvSpPr>
          <p:nvPr/>
        </p:nvSpPr>
        <p:spPr>
          <a:xfrm xmlns:a="http://schemas.openxmlformats.org/drawingml/2006/main">
            <a:off x="7429500" y="44005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1950" b="0">
                <a:solidFill>
                  <a:srgbClr val="477CA8"/>
                </a:solidFill>
                <a:latin typeface="Heiti SC"/>
                <a:ea typeface="Heiti SC"/>
                <a:cs typeface="Heiti SC"/>
              </a:defRPr>
            </a:defPPr>
          </a:lstStyle>
          <a:p xmlns:a="http://schemas.openxmlformats.org/drawingml/2006/main">
            <a:pPr algn="ctr">
              <a:defRPr sz="1950" b="0">
                <a:solidFill>
                  <a:srgbClr val="477CA8"/>
                </a:solidFill>
                <a:latin typeface="Heiti SC"/>
                <a:ea typeface="Heiti SC"/>
                <a:cs typeface="Heiti SC"/>
              </a:defRPr>
            </a:pPr>
            <a:r>
              <a:rPr sz="1950" b="0">
                <a:solidFill>
                  <a:srgbClr val="477CA8"/>
                </a:solidFill>
                <a:latin typeface="Heiti SC"/>
                <a:ea typeface="Heiti SC"/>
                <a:cs typeface="Heiti SC"/>
              </a:rPr>
              <a:t>网络协作</a:t>
            </a:r>
          </a:p>
        </p:txBody>
      </p:sp>
      <p:sp>
        <p:nvSpPr>
          <p:cNvPr id="19" name="">
            <a:extLst xmlns:a="http://schemas.openxmlformats.org/drawingml/2006/main">
              <a:ext uri="{FF2B5EF4-FFF2-40B4-BE49-F238E27FC236}">
                <a16:creationId xmlns:a16="http://schemas.microsoft.com/office/drawing/2014/main" id="{E6766D47-F552-4020-AFD8-3F89FD123705}"/>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先画通信域，再画机械边界</a:t>
            </a:r>
          </a:p>
        </p:txBody>
      </p:sp>
      <p:sp>
        <p:nvSpPr>
          <p:cNvPr id="20" name="">
            <a:extLst xmlns:a="http://schemas.openxmlformats.org/drawingml/2006/main">
              <a:ext uri="{FF2B5EF4-FFF2-40B4-BE49-F238E27FC236}">
                <a16:creationId xmlns:a16="http://schemas.microsoft.com/office/drawing/2014/main" id="{910C8734-AF99-49AA-93A4-54828FEAEDFA}"/>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21" name="">
            <a:extLst xmlns:a="http://schemas.openxmlformats.org/drawingml/2006/main">
              <a:ext uri="{FF2B5EF4-FFF2-40B4-BE49-F238E27FC236}">
                <a16:creationId xmlns:a16="http://schemas.microsoft.com/office/drawing/2014/main" id="{E7748C2B-878A-49F7-B7AD-F172AA44F36C}"/>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03</a:t>
            </a:r>
          </a:p>
        </p:txBody>
      </p:sp>
    </p:spTree>
    <p:extLst>
      <p:ext uri="{BB962C8B-B14F-4D97-AF65-F5344CB8AC3E}">
        <p14:creationId xmlns:p14="http://schemas.microsoft.com/office/powerpoint/2010/main" val="1054577649"/>
      </p:ext>
    </p:extLst>
  </p:cSld>
</p:sld>
</file>

<file path=ppt/slides/slide4.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FD5B795-3732-49E3-8835-286CA3AE17BE}"/>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工作负载决定互连压力</a:t>
            </a:r>
          </a:p>
        </p:txBody>
      </p:sp>
      <p:sp>
        <p:nvSpPr>
          <p:cNvPr id="2" name="">
            <a:extLst xmlns:a="http://schemas.openxmlformats.org/drawingml/2006/main">
              <a:ext uri="{FF2B5EF4-FFF2-40B4-BE49-F238E27FC236}">
                <a16:creationId xmlns:a16="http://schemas.microsoft.com/office/drawing/2014/main" id="{1A0B6360-BBB8-425F-BF94-3A4E2A923E68}"/>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2154A919-A243-4DC3-8F50-789400F091E7}"/>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同样是八张卡，通信图可以完全不同</a:t>
            </a:r>
          </a:p>
        </p:txBody>
      </p:sp>
      <p:graphicFrame>
        <p:nvGraphicFramePr>
          <p:cNvPr id="4" name="">
            <a:extLst xmlns:a="http://schemas.openxmlformats.org/drawingml/2006/main">
              <a:ext uri="{FF2B5EF4-FFF2-40B4-BE49-F238E27FC236}">
                <a16:creationId xmlns:a16="http://schemas.microsoft.com/office/drawing/2014/main" id="{8C996172-4118-4B49-A0BE-EC0098CD01C7}"/>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并行方式</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典型交换</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首先看什么</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张量并行 TP</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层内结果与归约</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频次、小消息延迟</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流水线并行 PP</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阶段间激活与梯度</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阶段均衡、空泡</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数据并行 DP</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梯度同步</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吞吐、计算重叠</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专家并行 EP</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token 分发与回收</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all-to-all、尾延迟</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E363C917-646E-4008-8D2B-7545DB84B9DF}"/>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通信频率 × 消息大小 × 暴露时间</a:t>
            </a:r>
          </a:p>
        </p:txBody>
      </p:sp>
      <p:sp>
        <p:nvSpPr>
          <p:cNvPr id="6" name="">
            <a:extLst xmlns:a="http://schemas.openxmlformats.org/drawingml/2006/main">
              <a:ext uri="{FF2B5EF4-FFF2-40B4-BE49-F238E27FC236}">
                <a16:creationId xmlns:a16="http://schemas.microsoft.com/office/drawing/2014/main" id="{9EAB0CD0-7280-42B1-9A48-EA8976CB37D6}"/>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7" name="">
            <a:extLst xmlns:a="http://schemas.openxmlformats.org/drawingml/2006/main">
              <a:ext uri="{FF2B5EF4-FFF2-40B4-BE49-F238E27FC236}">
                <a16:creationId xmlns:a16="http://schemas.microsoft.com/office/drawing/2014/main" id="{221D4A70-5EA0-4B32-AD08-09C146CCECC7}"/>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04</a:t>
            </a:r>
          </a:p>
        </p:txBody>
      </p:sp>
    </p:spTree>
    <p:extLst>
      <p:ext uri="{BB962C8B-B14F-4D97-AF65-F5344CB8AC3E}">
        <p14:creationId xmlns:p14="http://schemas.microsoft.com/office/powerpoint/2010/main" val="218260111"/>
      </p:ext>
    </p:extLst>
  </p:cSld>
</p:sld>
</file>

<file path=ppt/slides/slide5.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64020B1-24E8-416A-B03C-94B8C7C11ABB}"/>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一笔数据，可能走三条路径</a:t>
            </a:r>
          </a:p>
        </p:txBody>
      </p:sp>
      <p:sp>
        <p:nvSpPr>
          <p:cNvPr id="2" name="">
            <a:extLst xmlns:a="http://schemas.openxmlformats.org/drawingml/2006/main">
              <a:ext uri="{FF2B5EF4-FFF2-40B4-BE49-F238E27FC236}">
                <a16:creationId xmlns:a16="http://schemas.microsoft.com/office/drawing/2014/main" id="{6C57548E-240B-44B3-859B-6CF98BEFCBB8}"/>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E6A6C1C2-B739-4384-BB31-027F43567E9D}"/>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“不经过 CPU”至少有三种不同含义</a:t>
            </a:r>
          </a:p>
        </p:txBody>
      </p:sp>
      <p:sp>
        <p:nvSpPr>
          <p:cNvPr id="4" name="">
            <a:extLst xmlns:a="http://schemas.openxmlformats.org/drawingml/2006/main">
              <a:ext uri="{FF2B5EF4-FFF2-40B4-BE49-F238E27FC236}">
                <a16:creationId xmlns:a16="http://schemas.microsoft.com/office/drawing/2014/main" id="{3459B57F-3FB7-4553-B60A-E668F919F1CC}"/>
              </a:ext>
            </a:extLst>
          </p:cNvPr>
          <p:cNvSpPr>
            <a:spLocks xmlns:a="http://schemas.openxmlformats.org/drawingml/2006/main" noGrp="1"/>
          </p:cNvSpPr>
          <p:nvPr/>
        </p:nvSpPr>
        <p:spPr>
          <a:xfrm xmlns:a="http://schemas.openxmlformats.org/drawingml/2006/main">
            <a:off x="609600" y="2057400"/>
            <a:ext cx="238125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A</a:t>
            </a:r>
          </a:p>
        </p:txBody>
      </p:sp>
      <p:sp>
        <p:nvSpPr>
          <p:cNvPr id="5" name="">
            <a:extLst xmlns:a="http://schemas.openxmlformats.org/drawingml/2006/main">
              <a:ext uri="{FF2B5EF4-FFF2-40B4-BE49-F238E27FC236}">
                <a16:creationId xmlns:a16="http://schemas.microsoft.com/office/drawing/2014/main" id="{61EBAEEA-987C-41AB-AA1F-97E477916B41}"/>
              </a:ext>
            </a:extLst>
          </p:cNvPr>
          <p:cNvSpPr>
            <a:spLocks xmlns:a="http://schemas.openxmlformats.org/drawingml/2006/main" noGrp="1"/>
          </p:cNvSpPr>
          <p:nvPr/>
        </p:nvSpPr>
        <p:spPr>
          <a:xfrm xmlns:a="http://schemas.openxmlformats.org/drawingml/2006/main">
            <a:off x="4210050" y="2057400"/>
            <a:ext cx="3581400" cy="66675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主机 DRAM</a:t>
            </a:r>
          </a:p>
        </p:txBody>
      </p:sp>
      <p:sp>
        <p:nvSpPr>
          <p:cNvPr id="6" name="">
            <a:extLst xmlns:a="http://schemas.openxmlformats.org/drawingml/2006/main">
              <a:ext uri="{FF2B5EF4-FFF2-40B4-BE49-F238E27FC236}">
                <a16:creationId xmlns:a16="http://schemas.microsoft.com/office/drawing/2014/main" id="{70517BE0-07E0-4DDE-AFBE-38D1BD023649}"/>
              </a:ext>
            </a:extLst>
          </p:cNvPr>
          <p:cNvSpPr>
            <a:spLocks xmlns:a="http://schemas.openxmlformats.org/drawingml/2006/main" noGrp="1"/>
          </p:cNvSpPr>
          <p:nvPr/>
        </p:nvSpPr>
        <p:spPr>
          <a:xfrm xmlns:a="http://schemas.openxmlformats.org/drawingml/2006/main">
            <a:off x="8991600" y="2057400"/>
            <a:ext cx="259080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B</a:t>
            </a:r>
          </a:p>
        </p:txBody>
      </p:sp>
      <p:cxnSp>
        <p:nvCxnSpPr>
          <p:cNvPr id="7" name="">
            <a:extLst xmlns:a="http://schemas.openxmlformats.org/drawingml/2006/main">
              <a:ext uri="{FF2B5EF4-FFF2-40B4-BE49-F238E27FC236}">
                <a16:creationId xmlns:a16="http://schemas.microsoft.com/office/drawing/2014/main" id="{0DD55A4F-3CC7-4030-9493-CD144058C9C4}"/>
              </a:ext>
            </a:extLst>
          </p:cNvPr>
          <p:cNvCxnSpPr>
            <a:stCxn xmlns:a="http://schemas.openxmlformats.org/drawingml/2006/main" id="4" idx="3"/>
            <a:endCxn xmlns:a="http://schemas.openxmlformats.org/drawingml/2006/main" id="5" idx="1"/>
          </p:cNvCxnSpPr>
          <p:nvPr/>
        </p:nvCxnSpPr>
        <p:spPr>
          <a:xfrm xmlns:a="http://schemas.openxmlformats.org/drawingml/2006/main">
            <a:off x="2990850" y="2390775"/>
            <a:ext cx="12192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8" name="">
            <a:extLst xmlns:a="http://schemas.openxmlformats.org/drawingml/2006/main">
              <a:ext uri="{FF2B5EF4-FFF2-40B4-BE49-F238E27FC236}">
                <a16:creationId xmlns:a16="http://schemas.microsoft.com/office/drawing/2014/main" id="{340B8D1E-5EA2-42FD-A852-7FA4713F10C0}"/>
              </a:ext>
            </a:extLst>
          </p:cNvPr>
          <p:cNvCxnSpPr>
            <a:stCxn xmlns:a="http://schemas.openxmlformats.org/drawingml/2006/main" id="5" idx="3"/>
            <a:endCxn xmlns:a="http://schemas.openxmlformats.org/drawingml/2006/main" id="6" idx="1"/>
          </p:cNvCxnSpPr>
          <p:nvPr/>
        </p:nvCxnSpPr>
        <p:spPr>
          <a:xfrm xmlns:a="http://schemas.openxmlformats.org/drawingml/2006/main">
            <a:off x="7791450" y="2390775"/>
            <a:ext cx="120015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9" name="">
            <a:extLst xmlns:a="http://schemas.openxmlformats.org/drawingml/2006/main">
              <a:ext uri="{FF2B5EF4-FFF2-40B4-BE49-F238E27FC236}">
                <a16:creationId xmlns:a16="http://schemas.microsoft.com/office/drawing/2014/main" id="{BDC711B7-F736-442C-B6DC-3C27374E12FC}"/>
              </a:ext>
            </a:extLst>
          </p:cNvPr>
          <p:cNvSpPr>
            <a:spLocks xmlns:a="http://schemas.openxmlformats.org/drawingml/2006/main" noGrp="1"/>
          </p:cNvSpPr>
          <p:nvPr/>
        </p:nvSpPr>
        <p:spPr>
          <a:xfrm xmlns:a="http://schemas.openxmlformats.org/drawingml/2006/main">
            <a:off x="609600" y="27527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575" b="0">
                <a:solidFill>
                  <a:srgbClr val="61797E"/>
                </a:solidFill>
                <a:latin typeface="Heiti SC"/>
                <a:ea typeface="Heiti SC"/>
                <a:cs typeface="Heiti SC"/>
              </a:defRPr>
            </a:defPPr>
          </a:lstStyle>
          <a:p xmlns:a="http://schemas.openxmlformats.org/drawingml/2006/main">
            <a:pPr algn="l">
              <a:defRPr sz="1575" b="0">
                <a:solidFill>
                  <a:srgbClr val="61797E"/>
                </a:solidFill>
                <a:latin typeface="Heiti SC"/>
                <a:ea typeface="Heiti SC"/>
                <a:cs typeface="Heiti SC"/>
              </a:defRPr>
            </a:pPr>
            <a:r>
              <a:rPr sz="1575" b="0">
                <a:solidFill>
                  <a:srgbClr val="61797E"/>
                </a:solidFill>
                <a:latin typeface="Heiti SC"/>
                <a:ea typeface="Heiti SC"/>
                <a:cs typeface="Heiti SC"/>
              </a:rPr>
              <a:t>主机内存中转：可由 DMA 搬运</a:t>
            </a:r>
          </a:p>
        </p:txBody>
      </p:sp>
      <p:sp>
        <p:nvSpPr>
          <p:cNvPr id="10" name="">
            <a:extLst xmlns:a="http://schemas.openxmlformats.org/drawingml/2006/main">
              <a:ext uri="{FF2B5EF4-FFF2-40B4-BE49-F238E27FC236}">
                <a16:creationId xmlns:a16="http://schemas.microsoft.com/office/drawing/2014/main" id="{B94C7990-7430-45CF-BE80-7C2EBA667B9E}"/>
              </a:ext>
            </a:extLst>
          </p:cNvPr>
          <p:cNvSpPr>
            <a:spLocks xmlns:a="http://schemas.openxmlformats.org/drawingml/2006/main" noGrp="1"/>
          </p:cNvSpPr>
          <p:nvPr/>
        </p:nvSpPr>
        <p:spPr>
          <a:xfrm xmlns:a="http://schemas.openxmlformats.org/drawingml/2006/main">
            <a:off x="609600" y="3162300"/>
            <a:ext cx="238125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A</a:t>
            </a:r>
          </a:p>
        </p:txBody>
      </p:sp>
      <p:sp>
        <p:nvSpPr>
          <p:cNvPr id="11" name="">
            <a:extLst xmlns:a="http://schemas.openxmlformats.org/drawingml/2006/main">
              <a:ext uri="{FF2B5EF4-FFF2-40B4-BE49-F238E27FC236}">
                <a16:creationId xmlns:a16="http://schemas.microsoft.com/office/drawing/2014/main" id="{D2A37188-DB5C-409E-9D86-E4ACAB0351AA}"/>
              </a:ext>
            </a:extLst>
          </p:cNvPr>
          <p:cNvSpPr>
            <a:spLocks xmlns:a="http://schemas.openxmlformats.org/drawingml/2006/main" noGrp="1"/>
          </p:cNvSpPr>
          <p:nvPr/>
        </p:nvSpPr>
        <p:spPr>
          <a:xfrm xmlns:a="http://schemas.openxmlformats.org/drawingml/2006/main">
            <a:off x="4210050" y="3162300"/>
            <a:ext cx="3581400" cy="66675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Root Complex</a:t>
            </a:r>
          </a:p>
        </p:txBody>
      </p:sp>
      <p:sp>
        <p:nvSpPr>
          <p:cNvPr id="12" name="">
            <a:extLst xmlns:a="http://schemas.openxmlformats.org/drawingml/2006/main">
              <a:ext uri="{FF2B5EF4-FFF2-40B4-BE49-F238E27FC236}">
                <a16:creationId xmlns:a16="http://schemas.microsoft.com/office/drawing/2014/main" id="{837104EA-C8DA-4C3C-B423-633DF7E8E7EB}"/>
              </a:ext>
            </a:extLst>
          </p:cNvPr>
          <p:cNvSpPr>
            <a:spLocks xmlns:a="http://schemas.openxmlformats.org/drawingml/2006/main" noGrp="1"/>
          </p:cNvSpPr>
          <p:nvPr/>
        </p:nvSpPr>
        <p:spPr>
          <a:xfrm xmlns:a="http://schemas.openxmlformats.org/drawingml/2006/main">
            <a:off x="8991600" y="3162300"/>
            <a:ext cx="259080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B</a:t>
            </a:r>
          </a:p>
        </p:txBody>
      </p:sp>
      <p:cxnSp>
        <p:nvCxnSpPr>
          <p:cNvPr id="13" name="">
            <a:extLst xmlns:a="http://schemas.openxmlformats.org/drawingml/2006/main">
              <a:ext uri="{FF2B5EF4-FFF2-40B4-BE49-F238E27FC236}">
                <a16:creationId xmlns:a16="http://schemas.microsoft.com/office/drawing/2014/main" id="{220C7BEF-0EF4-4528-8615-48207FD18569}"/>
              </a:ext>
            </a:extLst>
          </p:cNvPr>
          <p:cNvCxnSpPr>
            <a:stCxn xmlns:a="http://schemas.openxmlformats.org/drawingml/2006/main" id="10" idx="3"/>
            <a:endCxn xmlns:a="http://schemas.openxmlformats.org/drawingml/2006/main" id="11" idx="1"/>
          </p:cNvCxnSpPr>
          <p:nvPr/>
        </p:nvCxnSpPr>
        <p:spPr>
          <a:xfrm xmlns:a="http://schemas.openxmlformats.org/drawingml/2006/main">
            <a:off x="2990850" y="3495675"/>
            <a:ext cx="12192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51624A6E-253E-4D34-8D7F-17E21B00959F}"/>
              </a:ext>
            </a:extLst>
          </p:cNvPr>
          <p:cNvCxnSpPr>
            <a:stCxn xmlns:a="http://schemas.openxmlformats.org/drawingml/2006/main" id="11" idx="3"/>
            <a:endCxn xmlns:a="http://schemas.openxmlformats.org/drawingml/2006/main" id="12" idx="1"/>
          </p:cNvCxnSpPr>
          <p:nvPr/>
        </p:nvCxnSpPr>
        <p:spPr>
          <a:xfrm xmlns:a="http://schemas.openxmlformats.org/drawingml/2006/main">
            <a:off x="7791450" y="3495675"/>
            <a:ext cx="120015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15" name="">
            <a:extLst xmlns:a="http://schemas.openxmlformats.org/drawingml/2006/main">
              <a:ext uri="{FF2B5EF4-FFF2-40B4-BE49-F238E27FC236}">
                <a16:creationId xmlns:a16="http://schemas.microsoft.com/office/drawing/2014/main" id="{6E9C77F6-916C-48E5-9FC3-8B64EC4FC160}"/>
              </a:ext>
            </a:extLst>
          </p:cNvPr>
          <p:cNvSpPr>
            <a:spLocks xmlns:a="http://schemas.openxmlformats.org/drawingml/2006/main" noGrp="1"/>
          </p:cNvSpPr>
          <p:nvPr/>
        </p:nvSpPr>
        <p:spPr>
          <a:xfrm xmlns:a="http://schemas.openxmlformats.org/drawingml/2006/main">
            <a:off x="609600" y="38576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575" b="0">
                <a:solidFill>
                  <a:srgbClr val="61797E"/>
                </a:solidFill>
                <a:latin typeface="Heiti SC"/>
                <a:ea typeface="Heiti SC"/>
                <a:cs typeface="Heiti SC"/>
              </a:defRPr>
            </a:defPPr>
          </a:lstStyle>
          <a:p xmlns:a="http://schemas.openxmlformats.org/drawingml/2006/main">
            <a:pPr algn="l">
              <a:defRPr sz="1575" b="0">
                <a:solidFill>
                  <a:srgbClr val="61797E"/>
                </a:solidFill>
                <a:latin typeface="Heiti SC"/>
                <a:ea typeface="Heiti SC"/>
                <a:cs typeface="Heiti SC"/>
              </a:defRPr>
            </a:pPr>
            <a:r>
              <a:rPr sz="1575" b="0">
                <a:solidFill>
                  <a:srgbClr val="61797E"/>
                </a:solidFill>
                <a:latin typeface="Heiti SC"/>
                <a:ea typeface="Heiti SC"/>
                <a:cs typeface="Heiti SC"/>
              </a:rPr>
              <a:t>经 RC 的 P2P：平台支持是前提</a:t>
            </a:r>
          </a:p>
        </p:txBody>
      </p:sp>
      <p:sp>
        <p:nvSpPr>
          <p:cNvPr id="16" name="">
            <a:extLst xmlns:a="http://schemas.openxmlformats.org/drawingml/2006/main">
              <a:ext uri="{FF2B5EF4-FFF2-40B4-BE49-F238E27FC236}">
                <a16:creationId xmlns:a16="http://schemas.microsoft.com/office/drawing/2014/main" id="{7DC9152C-B1DF-4472-8C14-F9EBD99C816B}"/>
              </a:ext>
            </a:extLst>
          </p:cNvPr>
          <p:cNvSpPr>
            <a:spLocks xmlns:a="http://schemas.openxmlformats.org/drawingml/2006/main" noGrp="1"/>
          </p:cNvSpPr>
          <p:nvPr/>
        </p:nvSpPr>
        <p:spPr>
          <a:xfrm xmlns:a="http://schemas.openxmlformats.org/drawingml/2006/main">
            <a:off x="609600" y="4267200"/>
            <a:ext cx="238125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A</a:t>
            </a:r>
          </a:p>
        </p:txBody>
      </p:sp>
      <p:sp>
        <p:nvSpPr>
          <p:cNvPr id="17" name="">
            <a:extLst xmlns:a="http://schemas.openxmlformats.org/drawingml/2006/main">
              <a:ext uri="{FF2B5EF4-FFF2-40B4-BE49-F238E27FC236}">
                <a16:creationId xmlns:a16="http://schemas.microsoft.com/office/drawing/2014/main" id="{0304CEBC-7429-40F1-83F1-78E652A887DB}"/>
              </a:ext>
            </a:extLst>
          </p:cNvPr>
          <p:cNvSpPr>
            <a:spLocks xmlns:a="http://schemas.openxmlformats.org/drawingml/2006/main" noGrp="1"/>
          </p:cNvSpPr>
          <p:nvPr/>
        </p:nvSpPr>
        <p:spPr>
          <a:xfrm xmlns:a="http://schemas.openxmlformats.org/drawingml/2006/main">
            <a:off x="4210050" y="4267200"/>
            <a:ext cx="3581400" cy="66675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PCIe Switch</a:t>
            </a:r>
          </a:p>
        </p:txBody>
      </p:sp>
      <p:sp>
        <p:nvSpPr>
          <p:cNvPr id="18" name="">
            <a:extLst xmlns:a="http://schemas.openxmlformats.org/drawingml/2006/main">
              <a:ext uri="{FF2B5EF4-FFF2-40B4-BE49-F238E27FC236}">
                <a16:creationId xmlns:a16="http://schemas.microsoft.com/office/drawing/2014/main" id="{9CB733AB-7472-4A33-A8C4-8D11B1BD4C17}"/>
              </a:ext>
            </a:extLst>
          </p:cNvPr>
          <p:cNvSpPr>
            <a:spLocks xmlns:a="http://schemas.openxmlformats.org/drawingml/2006/main" noGrp="1"/>
          </p:cNvSpPr>
          <p:nvPr/>
        </p:nvSpPr>
        <p:spPr>
          <a:xfrm xmlns:a="http://schemas.openxmlformats.org/drawingml/2006/main">
            <a:off x="8991600" y="4267200"/>
            <a:ext cx="2590800" cy="6667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B</a:t>
            </a:r>
          </a:p>
        </p:txBody>
      </p:sp>
      <p:cxnSp>
        <p:nvCxnSpPr>
          <p:cNvPr id="19" name="">
            <a:extLst xmlns:a="http://schemas.openxmlformats.org/drawingml/2006/main">
              <a:ext uri="{FF2B5EF4-FFF2-40B4-BE49-F238E27FC236}">
                <a16:creationId xmlns:a16="http://schemas.microsoft.com/office/drawing/2014/main" id="{30A95614-D3EC-4E14-B83A-E35BC59FA467}"/>
              </a:ext>
            </a:extLst>
          </p:cNvPr>
          <p:cNvCxnSpPr>
            <a:stCxn xmlns:a="http://schemas.openxmlformats.org/drawingml/2006/main" id="16" idx="3"/>
            <a:endCxn xmlns:a="http://schemas.openxmlformats.org/drawingml/2006/main" id="17" idx="1"/>
          </p:cNvCxnSpPr>
          <p:nvPr/>
        </p:nvCxnSpPr>
        <p:spPr>
          <a:xfrm xmlns:a="http://schemas.openxmlformats.org/drawingml/2006/main">
            <a:off x="2990850" y="4600575"/>
            <a:ext cx="12192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20" name="">
            <a:extLst xmlns:a="http://schemas.openxmlformats.org/drawingml/2006/main">
              <a:ext uri="{FF2B5EF4-FFF2-40B4-BE49-F238E27FC236}">
                <a16:creationId xmlns:a16="http://schemas.microsoft.com/office/drawing/2014/main" id="{A5F1B3DD-6E6E-4389-A3B0-9A600E95ED82}"/>
              </a:ext>
            </a:extLst>
          </p:cNvPr>
          <p:cNvCxnSpPr>
            <a:stCxn xmlns:a="http://schemas.openxmlformats.org/drawingml/2006/main" id="17" idx="3"/>
            <a:endCxn xmlns:a="http://schemas.openxmlformats.org/drawingml/2006/main" id="18" idx="1"/>
          </p:cNvCxnSpPr>
          <p:nvPr/>
        </p:nvCxnSpPr>
        <p:spPr>
          <a:xfrm xmlns:a="http://schemas.openxmlformats.org/drawingml/2006/main">
            <a:off x="7791450" y="4600575"/>
            <a:ext cx="120015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21" name="">
            <a:extLst xmlns:a="http://schemas.openxmlformats.org/drawingml/2006/main">
              <a:ext uri="{FF2B5EF4-FFF2-40B4-BE49-F238E27FC236}">
                <a16:creationId xmlns:a16="http://schemas.microsoft.com/office/drawing/2014/main" id="{1A5230C9-3C13-4D0A-B3F8-6215B041F890}"/>
              </a:ext>
            </a:extLst>
          </p:cNvPr>
          <p:cNvSpPr>
            <a:spLocks xmlns:a="http://schemas.openxmlformats.org/drawingml/2006/main" noGrp="1"/>
          </p:cNvSpPr>
          <p:nvPr/>
        </p:nvSpPr>
        <p:spPr>
          <a:xfrm xmlns:a="http://schemas.openxmlformats.org/drawingml/2006/main">
            <a:off x="609600" y="496252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575" b="0">
                <a:solidFill>
                  <a:srgbClr val="61797E"/>
                </a:solidFill>
                <a:latin typeface="Heiti SC"/>
                <a:ea typeface="Heiti SC"/>
                <a:cs typeface="Heiti SC"/>
              </a:defRPr>
            </a:defPPr>
          </a:lstStyle>
          <a:p xmlns:a="http://schemas.openxmlformats.org/drawingml/2006/main">
            <a:pPr algn="l">
              <a:defRPr sz="1575" b="0">
                <a:solidFill>
                  <a:srgbClr val="61797E"/>
                </a:solidFill>
                <a:latin typeface="Heiti SC"/>
                <a:ea typeface="Heiti SC"/>
                <a:cs typeface="Heiti SC"/>
              </a:defRPr>
            </a:pPr>
            <a:r>
              <a:rPr sz="1575" b="0">
                <a:solidFill>
                  <a:srgbClr val="61797E"/>
                </a:solidFill>
                <a:latin typeface="Heiti SC"/>
                <a:ea typeface="Heiti SC"/>
                <a:cs typeface="Heiti SC"/>
              </a:rPr>
              <a:t>局部 P2P：路由与 peer 支持是前提</a:t>
            </a:r>
          </a:p>
        </p:txBody>
      </p:sp>
      <p:sp>
        <p:nvSpPr>
          <p:cNvPr id="22" name="">
            <a:extLst xmlns:a="http://schemas.openxmlformats.org/drawingml/2006/main">
              <a:ext uri="{FF2B5EF4-FFF2-40B4-BE49-F238E27FC236}">
                <a16:creationId xmlns:a16="http://schemas.microsoft.com/office/drawing/2014/main" id="{CE9C84C3-97AC-4BC4-B75B-49BA66E8B4E6}"/>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控制平面存在，不妨碍数据平面旁路</a:t>
            </a:r>
          </a:p>
        </p:txBody>
      </p:sp>
      <p:sp>
        <p:nvSpPr>
          <p:cNvPr id="23" name="">
            <a:extLst xmlns:a="http://schemas.openxmlformats.org/drawingml/2006/main">
              <a:ext uri="{FF2B5EF4-FFF2-40B4-BE49-F238E27FC236}">
                <a16:creationId xmlns:a16="http://schemas.microsoft.com/office/drawing/2014/main" id="{8354E56E-6683-44BA-9EB4-33D8F94EFC59}"/>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24" name="">
            <a:extLst xmlns:a="http://schemas.openxmlformats.org/drawingml/2006/main">
              <a:ext uri="{FF2B5EF4-FFF2-40B4-BE49-F238E27FC236}">
                <a16:creationId xmlns:a16="http://schemas.microsoft.com/office/drawing/2014/main" id="{A835392D-F23B-4444-B5CC-A5E9C9B3D653}"/>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05</a:t>
            </a:r>
          </a:p>
        </p:txBody>
      </p:sp>
    </p:spTree>
    <p:extLst>
      <p:ext uri="{BB962C8B-B14F-4D97-AF65-F5344CB8AC3E}">
        <p14:creationId xmlns:p14="http://schemas.microsoft.com/office/powerpoint/2010/main" val="376925259"/>
      </p:ext>
    </p:extLst>
  </p:cSld>
</p:sld>
</file>

<file path=ppt/slides/slide6.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31C1AAD-5950-48D4-8310-C7F6B4E70080}"/>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PCIe、NVLink、RDMA：比较层次</a:t>
            </a:r>
          </a:p>
        </p:txBody>
      </p:sp>
      <p:sp>
        <p:nvSpPr>
          <p:cNvPr id="2" name="">
            <a:extLst xmlns:a="http://schemas.openxmlformats.org/drawingml/2006/main">
              <a:ext uri="{FF2B5EF4-FFF2-40B4-BE49-F238E27FC236}">
                <a16:creationId xmlns:a16="http://schemas.microsoft.com/office/drawing/2014/main" id="{813A3795-DE79-4315-A85F-42E027D2892D}"/>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3CF6E7D1-E413-4CBA-A966-9F0F987F62C6}"/>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物理互连、交换设备与通信机制需要分开</a:t>
            </a:r>
          </a:p>
        </p:txBody>
      </p:sp>
      <p:graphicFrame>
        <p:nvGraphicFramePr>
          <p:cNvPr id="4" name="">
            <a:extLst xmlns:a="http://schemas.openxmlformats.org/drawingml/2006/main">
              <a:ext uri="{FF2B5EF4-FFF2-40B4-BE49-F238E27FC236}">
                <a16:creationId xmlns:a16="http://schemas.microsoft.com/office/drawing/2014/main" id="{A3FE3107-8B7C-4431-89F4-71A86BFD8227}"/>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对象</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它主要是什么</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不能自动推导</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PCIe / PCIe Switch</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I/O 事务互连 / 转发设备</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任意 GPU 可 P2P</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NVLink / NVSwitch</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GPU 互连 / 域内交换设备</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任意 CPU 获得一致性</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RDMA / GPUDirect RDMA</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远程直接访存 / GPU 内存路径</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没有 CPU 控制参与</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CCL（例如 NCCL）</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集合通信库及算法实现</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每次都走同一硬件路径</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B5E95484-3A33-4886-B18A-3A0601CCF6BB}"/>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同一条通信路径可以同时包含 PCIe 与 RDMA</a:t>
            </a:r>
          </a:p>
        </p:txBody>
      </p:sp>
      <p:sp>
        <p:nvSpPr>
          <p:cNvPr id="6" name="">
            <a:extLst xmlns:a="http://schemas.openxmlformats.org/drawingml/2006/main">
              <a:ext uri="{FF2B5EF4-FFF2-40B4-BE49-F238E27FC236}">
                <a16:creationId xmlns:a16="http://schemas.microsoft.com/office/drawing/2014/main" id="{08BB8D6B-EA56-414F-BFD9-9F78401111E4}"/>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7" name="">
            <a:extLst xmlns:a="http://schemas.openxmlformats.org/drawingml/2006/main">
              <a:ext uri="{FF2B5EF4-FFF2-40B4-BE49-F238E27FC236}">
                <a16:creationId xmlns:a16="http://schemas.microsoft.com/office/drawing/2014/main" id="{1FDD1488-8DFE-46C6-AF23-87436ED26595}"/>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06</a:t>
            </a:r>
          </a:p>
        </p:txBody>
      </p:sp>
    </p:spTree>
    <p:extLst>
      <p:ext uri="{BB962C8B-B14F-4D97-AF65-F5344CB8AC3E}">
        <p14:creationId xmlns:p14="http://schemas.microsoft.com/office/powerpoint/2010/main" val="914088537"/>
      </p:ext>
    </p:extLst>
  </p:cSld>
</p:sld>
</file>

<file path=ppt/slides/slide7.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8BBC406-D301-43CE-9EC6-3DED38C10FFA}"/>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跨域路径：GPU → NIC → 网络</a:t>
            </a:r>
          </a:p>
        </p:txBody>
      </p:sp>
      <p:sp>
        <p:nvSpPr>
          <p:cNvPr id="2" name="">
            <a:extLst xmlns:a="http://schemas.openxmlformats.org/drawingml/2006/main">
              <a:ext uri="{FF2B5EF4-FFF2-40B4-BE49-F238E27FC236}">
                <a16:creationId xmlns:a16="http://schemas.microsoft.com/office/drawing/2014/main" id="{3262288D-005B-4570-8DE7-445F2BDE6B0A}"/>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B39BC377-D774-419A-ADA7-3CDDC284BD86}"/>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GPUDirect RDMA 的简化数据路径</a:t>
            </a:r>
          </a:p>
        </p:txBody>
      </p:sp>
      <p:sp>
        <p:nvSpPr>
          <p:cNvPr id="4" name="">
            <a:extLst xmlns:a="http://schemas.openxmlformats.org/drawingml/2006/main">
              <a:ext uri="{FF2B5EF4-FFF2-40B4-BE49-F238E27FC236}">
                <a16:creationId xmlns:a16="http://schemas.microsoft.com/office/drawing/2014/main" id="{94E31080-DADB-4C37-842B-ED422631CD29}"/>
              </a:ext>
            </a:extLst>
          </p:cNvPr>
          <p:cNvSpPr>
            <a:spLocks xmlns:a="http://schemas.openxmlformats.org/drawingml/2006/main" noGrp="1"/>
          </p:cNvSpPr>
          <p:nvPr/>
        </p:nvSpPr>
        <p:spPr>
          <a:xfrm xmlns:a="http://schemas.openxmlformats.org/drawingml/2006/main">
            <a:off x="609600" y="3352800"/>
            <a:ext cx="2000250" cy="8763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A HBM</a:t>
            </a:r>
          </a:p>
        </p:txBody>
      </p:sp>
      <p:sp>
        <p:nvSpPr>
          <p:cNvPr id="5" name="">
            <a:extLst xmlns:a="http://schemas.openxmlformats.org/drawingml/2006/main">
              <a:ext uri="{FF2B5EF4-FFF2-40B4-BE49-F238E27FC236}">
                <a16:creationId xmlns:a16="http://schemas.microsoft.com/office/drawing/2014/main" id="{5B6A5C84-8528-42BB-90F4-6CA1FD0920C9}"/>
              </a:ext>
            </a:extLst>
          </p:cNvPr>
          <p:cNvSpPr>
            <a:spLocks xmlns:a="http://schemas.openxmlformats.org/drawingml/2006/main" noGrp="1"/>
          </p:cNvSpPr>
          <p:nvPr/>
        </p:nvSpPr>
        <p:spPr>
          <a:xfrm xmlns:a="http://schemas.openxmlformats.org/drawingml/2006/main">
            <a:off x="2847975" y="3352800"/>
            <a:ext cx="2000250" cy="8763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NIC A</a:t>
            </a:r>
          </a:p>
        </p:txBody>
      </p:sp>
      <p:sp>
        <p:nvSpPr>
          <p:cNvPr id="6" name="">
            <a:extLst xmlns:a="http://schemas.openxmlformats.org/drawingml/2006/main">
              <a:ext uri="{FF2B5EF4-FFF2-40B4-BE49-F238E27FC236}">
                <a16:creationId xmlns:a16="http://schemas.microsoft.com/office/drawing/2014/main" id="{45662C16-29B0-4EF2-A647-A0221C41F97B}"/>
              </a:ext>
            </a:extLst>
          </p:cNvPr>
          <p:cNvSpPr>
            <a:spLocks xmlns:a="http://schemas.openxmlformats.org/drawingml/2006/main" noGrp="1"/>
          </p:cNvSpPr>
          <p:nvPr/>
        </p:nvSpPr>
        <p:spPr>
          <a:xfrm xmlns:a="http://schemas.openxmlformats.org/drawingml/2006/main">
            <a:off x="5086350" y="3352800"/>
            <a:ext cx="2000250" cy="8763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交换网络</a:t>
            </a:r>
          </a:p>
        </p:txBody>
      </p:sp>
      <p:sp>
        <p:nvSpPr>
          <p:cNvPr id="7" name="">
            <a:extLst xmlns:a="http://schemas.openxmlformats.org/drawingml/2006/main">
              <a:ext uri="{FF2B5EF4-FFF2-40B4-BE49-F238E27FC236}">
                <a16:creationId xmlns:a16="http://schemas.microsoft.com/office/drawing/2014/main" id="{D57D1EB4-6A0E-4C7F-BD35-B29784653D00}"/>
              </a:ext>
            </a:extLst>
          </p:cNvPr>
          <p:cNvSpPr>
            <a:spLocks xmlns:a="http://schemas.openxmlformats.org/drawingml/2006/main" noGrp="1"/>
          </p:cNvSpPr>
          <p:nvPr/>
        </p:nvSpPr>
        <p:spPr>
          <a:xfrm xmlns:a="http://schemas.openxmlformats.org/drawingml/2006/main">
            <a:off x="7324725" y="3352800"/>
            <a:ext cx="2000250" cy="8763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NIC B</a:t>
            </a:r>
          </a:p>
        </p:txBody>
      </p:sp>
      <p:sp>
        <p:nvSpPr>
          <p:cNvPr id="8" name="">
            <a:extLst xmlns:a="http://schemas.openxmlformats.org/drawingml/2006/main">
              <a:ext uri="{FF2B5EF4-FFF2-40B4-BE49-F238E27FC236}">
                <a16:creationId xmlns:a16="http://schemas.microsoft.com/office/drawing/2014/main" id="{EE145E3A-944F-428C-A936-7BDA41C9DE4F}"/>
              </a:ext>
            </a:extLst>
          </p:cNvPr>
          <p:cNvSpPr>
            <a:spLocks xmlns:a="http://schemas.openxmlformats.org/drawingml/2006/main" noGrp="1"/>
          </p:cNvSpPr>
          <p:nvPr/>
        </p:nvSpPr>
        <p:spPr>
          <a:xfrm xmlns:a="http://schemas.openxmlformats.org/drawingml/2006/main">
            <a:off x="9563100" y="3352800"/>
            <a:ext cx="2000250" cy="8763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GPU B HBM</a:t>
            </a:r>
          </a:p>
        </p:txBody>
      </p:sp>
      <p:cxnSp>
        <p:nvCxnSpPr>
          <p:cNvPr id="9" name="">
            <a:extLst xmlns:a="http://schemas.openxmlformats.org/drawingml/2006/main">
              <a:ext uri="{FF2B5EF4-FFF2-40B4-BE49-F238E27FC236}">
                <a16:creationId xmlns:a16="http://schemas.microsoft.com/office/drawing/2014/main" id="{0787CA39-B9B2-4C83-9CFA-447962244D72}"/>
              </a:ext>
            </a:extLst>
          </p:cNvPr>
          <p:cNvCxnSpPr>
            <a:stCxn xmlns:a="http://schemas.openxmlformats.org/drawingml/2006/main" id="4" idx="3"/>
            <a:endCxn xmlns:a="http://schemas.openxmlformats.org/drawingml/2006/main" id="5" idx="1"/>
          </p:cNvCxnSpPr>
          <p:nvPr/>
        </p:nvCxnSpPr>
        <p:spPr>
          <a:xfrm xmlns:a="http://schemas.openxmlformats.org/drawingml/2006/main">
            <a:off x="2609850" y="3790950"/>
            <a:ext cx="238125"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10" name="">
            <a:extLst xmlns:a="http://schemas.openxmlformats.org/drawingml/2006/main">
              <a:ext uri="{FF2B5EF4-FFF2-40B4-BE49-F238E27FC236}">
                <a16:creationId xmlns:a16="http://schemas.microsoft.com/office/drawing/2014/main" id="{6A118810-C1A7-4E4A-9A2A-0A948EC49214}"/>
              </a:ext>
            </a:extLst>
          </p:cNvPr>
          <p:cNvCxnSpPr>
            <a:stCxn xmlns:a="http://schemas.openxmlformats.org/drawingml/2006/main" id="5" idx="3"/>
            <a:endCxn xmlns:a="http://schemas.openxmlformats.org/drawingml/2006/main" id="6" idx="1"/>
          </p:cNvCxnSpPr>
          <p:nvPr/>
        </p:nvCxnSpPr>
        <p:spPr>
          <a:xfrm xmlns:a="http://schemas.openxmlformats.org/drawingml/2006/main">
            <a:off x="4848225" y="3790950"/>
            <a:ext cx="238125" cy="0"/>
          </a:xfrm>
          <a:prstGeom xmlns:a="http://schemas.openxmlformats.org/drawingml/2006/main" prst="straightConnector1">
            <a:avLst/>
          </a:prstGeom>
          <a:ln xmlns:a="http://schemas.openxmlformats.org/drawingml/2006/main" w="28575">
            <a:solidFill>
              <a:srgbClr val="477CA8"/>
            </a:solidFill>
            <a:prstDash val="solid"/>
            <a:tailEnd type="triangle" w="med" len="med"/>
          </a:ln>
        </p:spPr>
      </p:cxnSp>
      <p:cxnSp>
        <p:nvCxnSpPr>
          <p:cNvPr id="11" name="">
            <a:extLst xmlns:a="http://schemas.openxmlformats.org/drawingml/2006/main">
              <a:ext uri="{FF2B5EF4-FFF2-40B4-BE49-F238E27FC236}">
                <a16:creationId xmlns:a16="http://schemas.microsoft.com/office/drawing/2014/main" id="{9E192663-26A0-449D-B992-86E05E39FA48}"/>
              </a:ext>
            </a:extLst>
          </p:cNvPr>
          <p:cNvCxnSpPr>
            <a:stCxn xmlns:a="http://schemas.openxmlformats.org/drawingml/2006/main" id="6" idx="3"/>
            <a:endCxn xmlns:a="http://schemas.openxmlformats.org/drawingml/2006/main" id="7" idx="1"/>
          </p:cNvCxnSpPr>
          <p:nvPr/>
        </p:nvCxnSpPr>
        <p:spPr>
          <a:xfrm xmlns:a="http://schemas.openxmlformats.org/drawingml/2006/main">
            <a:off x="7086600" y="3790950"/>
            <a:ext cx="238125" cy="0"/>
          </a:xfrm>
          <a:prstGeom xmlns:a="http://schemas.openxmlformats.org/drawingml/2006/main" prst="straightConnector1">
            <a:avLst/>
          </a:prstGeom>
          <a:ln xmlns:a="http://schemas.openxmlformats.org/drawingml/2006/main" w="28575">
            <a:solidFill>
              <a:srgbClr val="477CA8"/>
            </a:solidFill>
            <a:prstDash val="solid"/>
            <a:tailEnd type="triangle" w="med" len="med"/>
          </a:ln>
        </p:spPr>
      </p:cxnSp>
      <p:cxnSp>
        <p:nvCxnSpPr>
          <p:cNvPr id="12" name="">
            <a:extLst xmlns:a="http://schemas.openxmlformats.org/drawingml/2006/main">
              <a:ext uri="{FF2B5EF4-FFF2-40B4-BE49-F238E27FC236}">
                <a16:creationId xmlns:a16="http://schemas.microsoft.com/office/drawing/2014/main" id="{4157C133-38E5-4572-94A0-0D3E75AB0901}"/>
              </a:ext>
            </a:extLst>
          </p:cNvPr>
          <p:cNvCxnSpPr>
            <a:stCxn xmlns:a="http://schemas.openxmlformats.org/drawingml/2006/main" id="7" idx="3"/>
            <a:endCxn xmlns:a="http://schemas.openxmlformats.org/drawingml/2006/main" id="8" idx="1"/>
          </p:cNvCxnSpPr>
          <p:nvPr/>
        </p:nvCxnSpPr>
        <p:spPr>
          <a:xfrm xmlns:a="http://schemas.openxmlformats.org/drawingml/2006/main">
            <a:off x="9324975" y="3790950"/>
            <a:ext cx="238125"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13" name="">
            <a:extLst xmlns:a="http://schemas.openxmlformats.org/drawingml/2006/main">
              <a:ext uri="{FF2B5EF4-FFF2-40B4-BE49-F238E27FC236}">
                <a16:creationId xmlns:a16="http://schemas.microsoft.com/office/drawing/2014/main" id="{3D09E190-9F52-4F47-BDEA-A44CB02E8EEA}"/>
              </a:ext>
            </a:extLst>
          </p:cNvPr>
          <p:cNvSpPr>
            <a:spLocks xmlns:a="http://schemas.openxmlformats.org/drawingml/2006/main" noGrp="1"/>
          </p:cNvSpPr>
          <p:nvPr/>
        </p:nvSpPr>
        <p:spPr>
          <a:xfrm xmlns:a="http://schemas.openxmlformats.org/drawingml/2006/main">
            <a:off x="2324100" y="4276725"/>
            <a:ext cx="123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1725" b="0">
                <a:solidFill>
                  <a:srgbClr val="078B85"/>
                </a:solidFill>
                <a:latin typeface="Heiti SC"/>
                <a:ea typeface="Heiti SC"/>
                <a:cs typeface="Heiti SC"/>
              </a:defRPr>
            </a:defPPr>
          </a:lstStyle>
          <a:p xmlns:a="http://schemas.openxmlformats.org/drawingml/2006/main">
            <a:pPr algn="ctr">
              <a:defRPr sz="1725" b="0">
                <a:solidFill>
                  <a:srgbClr val="078B85"/>
                </a:solidFill>
                <a:latin typeface="Heiti SC"/>
                <a:ea typeface="Heiti SC"/>
                <a:cs typeface="Heiti SC"/>
              </a:defRPr>
            </a:pPr>
            <a:r>
              <a:rPr sz="1725" b="0">
                <a:solidFill>
                  <a:srgbClr val="078B85"/>
                </a:solidFill>
                <a:latin typeface="Heiti SC"/>
                <a:ea typeface="Heiti SC"/>
                <a:cs typeface="Heiti SC"/>
              </a:rPr>
              <a:t>PCIe</a:t>
            </a:r>
          </a:p>
        </p:txBody>
      </p:sp>
      <p:sp>
        <p:nvSpPr>
          <p:cNvPr id="14" name="">
            <a:extLst xmlns:a="http://schemas.openxmlformats.org/drawingml/2006/main">
              <a:ext uri="{FF2B5EF4-FFF2-40B4-BE49-F238E27FC236}">
                <a16:creationId xmlns:a16="http://schemas.microsoft.com/office/drawing/2014/main" id="{566C4614-430B-4A42-8754-284EAEFB2E8C}"/>
              </a:ext>
            </a:extLst>
          </p:cNvPr>
          <p:cNvSpPr>
            <a:spLocks xmlns:a="http://schemas.openxmlformats.org/drawingml/2006/main" noGrp="1"/>
          </p:cNvSpPr>
          <p:nvPr/>
        </p:nvSpPr>
        <p:spPr>
          <a:xfrm xmlns:a="http://schemas.openxmlformats.org/drawingml/2006/main">
            <a:off x="9010650" y="4276725"/>
            <a:ext cx="123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1725" b="0">
                <a:solidFill>
                  <a:srgbClr val="078B85"/>
                </a:solidFill>
                <a:latin typeface="Heiti SC"/>
                <a:ea typeface="Heiti SC"/>
                <a:cs typeface="Heiti SC"/>
              </a:defRPr>
            </a:defPPr>
          </a:lstStyle>
          <a:p xmlns:a="http://schemas.openxmlformats.org/drawingml/2006/main">
            <a:pPr algn="ctr">
              <a:defRPr sz="1725" b="0">
                <a:solidFill>
                  <a:srgbClr val="078B85"/>
                </a:solidFill>
                <a:latin typeface="Heiti SC"/>
                <a:ea typeface="Heiti SC"/>
                <a:cs typeface="Heiti SC"/>
              </a:defRPr>
            </a:pPr>
            <a:r>
              <a:rPr sz="1725" b="0">
                <a:solidFill>
                  <a:srgbClr val="078B85"/>
                </a:solidFill>
                <a:latin typeface="Heiti SC"/>
                <a:ea typeface="Heiti SC"/>
                <a:cs typeface="Heiti SC"/>
              </a:rPr>
              <a:t>PCIe</a:t>
            </a:r>
          </a:p>
        </p:txBody>
      </p:sp>
      <p:sp>
        <p:nvSpPr>
          <p:cNvPr id="15" name="">
            <a:extLst xmlns:a="http://schemas.openxmlformats.org/drawingml/2006/main">
              <a:ext uri="{FF2B5EF4-FFF2-40B4-BE49-F238E27FC236}">
                <a16:creationId xmlns:a16="http://schemas.microsoft.com/office/drawing/2014/main" id="{9D61324E-9A23-4370-B746-179FE10A314A}"/>
              </a:ext>
            </a:extLst>
          </p:cNvPr>
          <p:cNvSpPr>
            <a:spLocks xmlns:a="http://schemas.openxmlformats.org/drawingml/2006/main" noGrp="1"/>
          </p:cNvSpPr>
          <p:nvPr/>
        </p:nvSpPr>
        <p:spPr>
          <a:xfrm xmlns:a="http://schemas.openxmlformats.org/drawingml/2006/main">
            <a:off x="1752600" y="2133600"/>
            <a:ext cx="8686800" cy="619125"/>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950" b="1">
                <a:solidFill>
                  <a:srgbClr val="173B43"/>
                </a:solidFill>
                <a:latin typeface="Heiti SC"/>
                <a:ea typeface="Heiti SC"/>
                <a:cs typeface="Heiti SC"/>
              </a:defRPr>
            </a:defPPr>
          </a:lstStyle>
          <a:p xmlns:a="http://schemas.openxmlformats.org/drawingml/2006/main">
            <a:pPr algn="ctr">
              <a:defRPr sz="1950" b="1">
                <a:solidFill>
                  <a:srgbClr val="173B43"/>
                </a:solidFill>
                <a:latin typeface="Heiti SC"/>
                <a:ea typeface="Heiti SC"/>
                <a:cs typeface="Heiti SC"/>
              </a:defRPr>
            </a:pPr>
            <a:r>
              <a:rPr sz="1950" b="1">
                <a:solidFill>
                  <a:srgbClr val="173B43"/>
                </a:solidFill>
                <a:latin typeface="Heiti SC"/>
                <a:ea typeface="Heiti SC"/>
                <a:cs typeface="Heiti SC"/>
              </a:rPr>
              <a:t>CPU 控制：资源建立 · 内存注册 · 工作提交 · 异常处理</a:t>
            </a:r>
          </a:p>
        </p:txBody>
      </p:sp>
      <p:sp>
        <p:nvSpPr>
          <p:cNvPr id="16" name="">
            <a:extLst xmlns:a="http://schemas.openxmlformats.org/drawingml/2006/main">
              <a:ext uri="{FF2B5EF4-FFF2-40B4-BE49-F238E27FC236}">
                <a16:creationId xmlns:a16="http://schemas.microsoft.com/office/drawing/2014/main" id="{216A37C9-11D6-4032-AD4F-7D70926EB1FC}"/>
              </a:ext>
            </a:extLst>
          </p:cNvPr>
          <p:cNvSpPr>
            <a:spLocks xmlns:a="http://schemas.openxmlformats.org/drawingml/2006/main" noGrp="1"/>
          </p:cNvSpPr>
          <p:nvPr/>
        </p:nvSpPr>
        <p:spPr>
          <a:xfrm xmlns:a="http://schemas.openxmlformats.org/drawingml/2006/main">
            <a:off x="1352550" y="5048250"/>
            <a:ext cx="9486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025" b="1">
                <a:solidFill>
                  <a:srgbClr val="173B43"/>
                </a:solidFill>
                <a:latin typeface="Heiti SC"/>
                <a:ea typeface="Heiti SC"/>
                <a:cs typeface="Heiti SC"/>
              </a:defRPr>
            </a:defPPr>
          </a:lstStyle>
          <a:p xmlns:a="http://schemas.openxmlformats.org/drawingml/2006/main">
            <a:pPr algn="ctr">
              <a:defRPr sz="2025" b="1">
                <a:solidFill>
                  <a:srgbClr val="173B43"/>
                </a:solidFill>
                <a:latin typeface="Heiti SC"/>
                <a:ea typeface="Heiti SC"/>
                <a:cs typeface="Heiti SC"/>
              </a:defRPr>
            </a:pPr>
            <a:r>
              <a:rPr sz="2025" b="1">
                <a:solidFill>
                  <a:srgbClr val="173B43"/>
                </a:solidFill>
                <a:latin typeface="Heiti SC"/>
                <a:ea typeface="Heiti SC"/>
                <a:cs typeface="Heiti SC"/>
              </a:rPr>
              <a:t>数据平面可绕过主机 DRAM；主机仍然参与控制</a:t>
            </a:r>
          </a:p>
        </p:txBody>
      </p:sp>
      <p:sp>
        <p:nvSpPr>
          <p:cNvPr id="17" name="">
            <a:extLst xmlns:a="http://schemas.openxmlformats.org/drawingml/2006/main">
              <a:ext uri="{FF2B5EF4-FFF2-40B4-BE49-F238E27FC236}">
                <a16:creationId xmlns:a16="http://schemas.microsoft.com/office/drawing/2014/main" id="{94D0F968-9D4F-49F8-ACAA-EB6A24FD5B29}"/>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数据直达 GPU，仍需资源管理与同步</a:t>
            </a:r>
          </a:p>
        </p:txBody>
      </p:sp>
      <p:sp>
        <p:nvSpPr>
          <p:cNvPr id="18" name="">
            <a:extLst xmlns:a="http://schemas.openxmlformats.org/drawingml/2006/main">
              <a:ext uri="{FF2B5EF4-FFF2-40B4-BE49-F238E27FC236}">
                <a16:creationId xmlns:a16="http://schemas.microsoft.com/office/drawing/2014/main" id="{AE8CA644-DFE7-4683-B455-754562BCCCCE}"/>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19" name="">
            <a:extLst xmlns:a="http://schemas.openxmlformats.org/drawingml/2006/main">
              <a:ext uri="{FF2B5EF4-FFF2-40B4-BE49-F238E27FC236}">
                <a16:creationId xmlns:a16="http://schemas.microsoft.com/office/drawing/2014/main" id="{4D9622AE-6BEE-4ECD-9F4B-1F89961A719C}"/>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07</a:t>
            </a:r>
          </a:p>
        </p:txBody>
      </p:sp>
    </p:spTree>
    <p:extLst>
      <p:ext uri="{BB962C8B-B14F-4D97-AF65-F5344CB8AC3E}">
        <p14:creationId xmlns:p14="http://schemas.microsoft.com/office/powerpoint/2010/main" val="648601868"/>
      </p:ext>
    </p:extLst>
  </p:cSld>
</p:sld>
</file>

<file path=ppt/slides/slide8.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1319668-7471-45A4-9DA3-056C04E3CC8C}"/>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带宽先统一口径</a:t>
            </a:r>
          </a:p>
        </p:txBody>
      </p:sp>
      <p:sp>
        <p:nvSpPr>
          <p:cNvPr id="2" name="">
            <a:extLst xmlns:a="http://schemas.openxmlformats.org/drawingml/2006/main">
              <a:ext uri="{FF2B5EF4-FFF2-40B4-BE49-F238E27FC236}">
                <a16:creationId xmlns:a16="http://schemas.microsoft.com/office/drawing/2014/main" id="{DB8DEAE8-F19F-49D8-B755-0A8ECF23BA6F}"/>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DC1778D5-D2D2-4526-B1CF-2870E7FB32F6}"/>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下面均为每个接口的单向口径；实际载荷还要扣除开销</a:t>
            </a:r>
          </a:p>
        </p:txBody>
      </p:sp>
      <p:graphicFrame>
        <p:nvGraphicFramePr>
          <p:cNvPr id="4" name="">
            <a:extLst xmlns:a="http://schemas.openxmlformats.org/drawingml/2006/main">
              <a:ext uri="{FF2B5EF4-FFF2-40B4-BE49-F238E27FC236}">
                <a16:creationId xmlns:a16="http://schemas.microsoft.com/office/drawing/2014/main" id="{53498FA7-1CB6-4B33-BC79-DF0A8BC1D02A}"/>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接口示例</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单向速率口径</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解读方式</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PCIe 4.0 ×16</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约 31.5 GB/s</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扣 128/130 编码，未扣 TLP 开销</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PCIe 5.0 ×16</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约 63.0 GB/s</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扣 128/130 编码，未扣 TLP 开销</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PCIe 6.0 ×16</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128 GB/s 原始量级</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FLIT / FEC 机制，另扣开销</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400 Gb/s 网络端口</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50 GB/s 线速量级</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8 bit = 1 byte，另扣协议开销</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61C00CCB-13AC-4AD5-AB5B-01EB7C852A1F}"/>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方向、聚合范围、协议开销、实际配置</a:t>
            </a:r>
          </a:p>
        </p:txBody>
      </p:sp>
      <p:sp>
        <p:nvSpPr>
          <p:cNvPr id="6" name="">
            <a:extLst xmlns:a="http://schemas.openxmlformats.org/drawingml/2006/main">
              <a:ext uri="{FF2B5EF4-FFF2-40B4-BE49-F238E27FC236}">
                <a16:creationId xmlns:a16="http://schemas.microsoft.com/office/drawing/2014/main" id="{3865057C-92D5-43C5-BD95-89C30B5151D2}"/>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7" name="">
            <a:extLst xmlns:a="http://schemas.openxmlformats.org/drawingml/2006/main">
              <a:ext uri="{FF2B5EF4-FFF2-40B4-BE49-F238E27FC236}">
                <a16:creationId xmlns:a16="http://schemas.microsoft.com/office/drawing/2014/main" id="{8D3C0906-00E5-47BC-AD2E-53F0C27D2CB3}"/>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08</a:t>
            </a:r>
          </a:p>
        </p:txBody>
      </p:sp>
    </p:spTree>
    <p:extLst>
      <p:ext uri="{BB962C8B-B14F-4D97-AF65-F5344CB8AC3E}">
        <p14:creationId xmlns:p14="http://schemas.microsoft.com/office/powerpoint/2010/main" val="1871561981"/>
      </p:ext>
    </p:extLst>
  </p:cSld>
</p:sld>
</file>

<file path=ppt/slides/slide9.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83FAF8D-1D12-4770-89CA-D3EDFA683FB6}"/>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真正的目标：缩短一次任务时间</a:t>
            </a:r>
          </a:p>
        </p:txBody>
      </p:sp>
      <p:sp>
        <p:nvSpPr>
          <p:cNvPr id="2" name="">
            <a:extLst xmlns:a="http://schemas.openxmlformats.org/drawingml/2006/main">
              <a:ext uri="{FF2B5EF4-FFF2-40B4-BE49-F238E27FC236}">
                <a16:creationId xmlns:a16="http://schemas.microsoft.com/office/drawing/2014/main" id="{AC24DFEB-6A2E-4EE2-8C68-43B411A3210A}"/>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F02274C2-19C1-480F-B215-9FF06662103D}"/>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教学假设：单卡 80 ms，八卡计算理想均分</a:t>
            </a:r>
          </a:p>
        </p:txBody>
      </p:sp>
      <p:sp>
        <p:nvSpPr>
          <p:cNvPr id="4" name="">
            <a:extLst xmlns:a="http://schemas.openxmlformats.org/drawingml/2006/main">
              <a:ext uri="{FF2B5EF4-FFF2-40B4-BE49-F238E27FC236}">
                <a16:creationId xmlns:a16="http://schemas.microsoft.com/office/drawing/2014/main" id="{D55F7EE1-210C-40CF-A098-96393F8D216C}"/>
              </a:ext>
            </a:extLst>
          </p:cNvPr>
          <p:cNvSpPr>
            <a:spLocks xmlns:a="http://schemas.openxmlformats.org/drawingml/2006/main" noGrp="1"/>
          </p:cNvSpPr>
          <p:nvPr/>
        </p:nvSpPr>
        <p:spPr>
          <a:xfrm xmlns:a="http://schemas.openxmlformats.org/drawingml/2006/main">
            <a:off x="609600" y="2085975"/>
            <a:ext cx="142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1">
                <a:solidFill>
                  <a:srgbClr val="173B43"/>
                </a:solidFill>
                <a:latin typeface="Heiti SC"/>
                <a:ea typeface="Heiti SC"/>
                <a:cs typeface="Heiti SC"/>
              </a:defRPr>
            </a:defPPr>
          </a:lstStyle>
          <a:p xmlns:a="http://schemas.openxmlformats.org/drawingml/2006/main">
            <a:pPr algn="l">
              <a:defRPr sz="2025" b="1">
                <a:solidFill>
                  <a:srgbClr val="173B43"/>
                </a:solidFill>
                <a:latin typeface="Heiti SC"/>
                <a:ea typeface="Heiti SC"/>
                <a:cs typeface="Heiti SC"/>
              </a:defRPr>
            </a:pPr>
            <a:r>
              <a:rPr sz="2025" b="1">
                <a:solidFill>
                  <a:srgbClr val="173B43"/>
                </a:solidFill>
                <a:latin typeface="Heiti SC"/>
                <a:ea typeface="Heiti SC"/>
                <a:cs typeface="Heiti SC"/>
              </a:rPr>
              <a:t>单卡</a:t>
            </a:r>
          </a:p>
        </p:txBody>
      </p:sp>
      <p:sp>
        <p:nvSpPr>
          <p:cNvPr id="5" name="">
            <a:extLst xmlns:a="http://schemas.openxmlformats.org/drawingml/2006/main">
              <a:ext uri="{FF2B5EF4-FFF2-40B4-BE49-F238E27FC236}">
                <a16:creationId xmlns:a16="http://schemas.microsoft.com/office/drawing/2014/main" id="{7878D223-0B88-4F50-B8E6-8F79ED00341B}"/>
              </a:ext>
            </a:extLst>
          </p:cNvPr>
          <p:cNvSpPr>
            <a:spLocks xmlns:a="http://schemas.openxmlformats.org/drawingml/2006/main" noGrp="1"/>
          </p:cNvSpPr>
          <p:nvPr/>
        </p:nvSpPr>
        <p:spPr>
          <a:xfrm xmlns:a="http://schemas.openxmlformats.org/drawingml/2006/main">
            <a:off x="2266950" y="2066925"/>
            <a:ext cx="8858250" cy="6477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80 ms</a:t>
            </a:r>
          </a:p>
        </p:txBody>
      </p:sp>
      <p:sp>
        <p:nvSpPr>
          <p:cNvPr id="6" name="">
            <a:extLst xmlns:a="http://schemas.openxmlformats.org/drawingml/2006/main">
              <a:ext uri="{FF2B5EF4-FFF2-40B4-BE49-F238E27FC236}">
                <a16:creationId xmlns:a16="http://schemas.microsoft.com/office/drawing/2014/main" id="{80FCFEBF-2F25-445D-BB10-6631CD6D92B3}"/>
              </a:ext>
            </a:extLst>
          </p:cNvPr>
          <p:cNvSpPr>
            <a:spLocks xmlns:a="http://schemas.openxmlformats.org/drawingml/2006/main" noGrp="1"/>
          </p:cNvSpPr>
          <p:nvPr/>
        </p:nvSpPr>
        <p:spPr>
          <a:xfrm xmlns:a="http://schemas.openxmlformats.org/drawingml/2006/main">
            <a:off x="609600" y="3457575"/>
            <a:ext cx="142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1">
                <a:solidFill>
                  <a:srgbClr val="173B43"/>
                </a:solidFill>
                <a:latin typeface="Heiti SC"/>
                <a:ea typeface="Heiti SC"/>
                <a:cs typeface="Heiti SC"/>
              </a:defRPr>
            </a:defPPr>
          </a:lstStyle>
          <a:p xmlns:a="http://schemas.openxmlformats.org/drawingml/2006/main">
            <a:pPr algn="l">
              <a:defRPr sz="2025" b="1">
                <a:solidFill>
                  <a:srgbClr val="173B43"/>
                </a:solidFill>
                <a:latin typeface="Heiti SC"/>
                <a:ea typeface="Heiti SC"/>
                <a:cs typeface="Heiti SC"/>
              </a:defRPr>
            </a:pPr>
            <a:r>
              <a:rPr sz="2025" b="1">
                <a:solidFill>
                  <a:srgbClr val="173B43"/>
                </a:solidFill>
                <a:latin typeface="Heiti SC"/>
                <a:ea typeface="Heiti SC"/>
                <a:cs typeface="Heiti SC"/>
              </a:rPr>
              <a:t>八卡</a:t>
            </a:r>
          </a:p>
        </p:txBody>
      </p:sp>
      <p:sp>
        <p:nvSpPr>
          <p:cNvPr id="7" name="">
            <a:extLst xmlns:a="http://schemas.openxmlformats.org/drawingml/2006/main">
              <a:ext uri="{FF2B5EF4-FFF2-40B4-BE49-F238E27FC236}">
                <a16:creationId xmlns:a16="http://schemas.microsoft.com/office/drawing/2014/main" id="{16F44FD8-043D-428B-A804-B8C56898A5F8}"/>
              </a:ext>
            </a:extLst>
          </p:cNvPr>
          <p:cNvSpPr>
            <a:spLocks xmlns:a="http://schemas.openxmlformats.org/drawingml/2006/main" noGrp="1"/>
          </p:cNvSpPr>
          <p:nvPr/>
        </p:nvSpPr>
        <p:spPr>
          <a:xfrm xmlns:a="http://schemas.openxmlformats.org/drawingml/2006/main">
            <a:off x="2266950" y="3419475"/>
            <a:ext cx="1107281" cy="6858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sp>
      <p:sp>
        <p:nvSpPr>
          <p:cNvPr id="8" name="">
            <a:extLst xmlns:a="http://schemas.openxmlformats.org/drawingml/2006/main">
              <a:ext uri="{FF2B5EF4-FFF2-40B4-BE49-F238E27FC236}">
                <a16:creationId xmlns:a16="http://schemas.microsoft.com/office/drawing/2014/main" id="{4D8A5154-AF28-4D82-B57B-12E560ADAF3A}"/>
              </a:ext>
            </a:extLst>
          </p:cNvPr>
          <p:cNvSpPr>
            <a:spLocks xmlns:a="http://schemas.openxmlformats.org/drawingml/2006/main" noGrp="1"/>
          </p:cNvSpPr>
          <p:nvPr/>
        </p:nvSpPr>
        <p:spPr>
          <a:xfrm xmlns:a="http://schemas.openxmlformats.org/drawingml/2006/main">
            <a:off x="3374231" y="3419475"/>
            <a:ext cx="664369" cy="68580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sp>
      <p:sp>
        <p:nvSpPr>
          <p:cNvPr id="9" name="">
            <a:extLst xmlns:a="http://schemas.openxmlformats.org/drawingml/2006/main">
              <a:ext uri="{FF2B5EF4-FFF2-40B4-BE49-F238E27FC236}">
                <a16:creationId xmlns:a16="http://schemas.microsoft.com/office/drawing/2014/main" id="{B0612E4B-9F8D-444A-ADBA-EB4DFC28A855}"/>
              </a:ext>
            </a:extLst>
          </p:cNvPr>
          <p:cNvSpPr>
            <a:spLocks xmlns:a="http://schemas.openxmlformats.org/drawingml/2006/main" noGrp="1"/>
          </p:cNvSpPr>
          <p:nvPr/>
        </p:nvSpPr>
        <p:spPr>
          <a:xfrm xmlns:a="http://schemas.openxmlformats.org/drawingml/2006/main">
            <a:off x="4476750" y="3476625"/>
            <a:ext cx="3190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75" b="1">
                <a:solidFill>
                  <a:srgbClr val="173B43"/>
                </a:solidFill>
                <a:latin typeface="Heiti SC"/>
                <a:ea typeface="Heiti SC"/>
                <a:cs typeface="Heiti SC"/>
              </a:defRPr>
            </a:defPPr>
          </a:lstStyle>
          <a:p xmlns:a="http://schemas.openxmlformats.org/drawingml/2006/main">
            <a:pPr algn="l">
              <a:defRPr sz="2175" b="1">
                <a:solidFill>
                  <a:srgbClr val="173B43"/>
                </a:solidFill>
                <a:latin typeface="Heiti SC"/>
                <a:ea typeface="Heiti SC"/>
                <a:cs typeface="Heiti SC"/>
              </a:defRPr>
            </a:pPr>
            <a:r>
              <a:rPr sz="2175" b="1">
                <a:solidFill>
                  <a:srgbClr val="173B43"/>
                </a:solidFill>
                <a:latin typeface="Heiti SC"/>
                <a:ea typeface="Heiti SC"/>
                <a:cs typeface="Heiti SC"/>
              </a:rPr>
              <a:t>总计 16 ms</a:t>
            </a:r>
          </a:p>
        </p:txBody>
      </p:sp>
      <p:sp>
        <p:nvSpPr>
          <p:cNvPr id="10" name="">
            <a:extLst xmlns:a="http://schemas.openxmlformats.org/drawingml/2006/main">
              <a:ext uri="{FF2B5EF4-FFF2-40B4-BE49-F238E27FC236}">
                <a16:creationId xmlns:a16="http://schemas.microsoft.com/office/drawing/2014/main" id="{172D4D83-16F5-48AB-800D-4A117859A04A}"/>
              </a:ext>
            </a:extLst>
          </p:cNvPr>
          <p:cNvSpPr>
            <a:spLocks xmlns:a="http://schemas.openxmlformats.org/drawingml/2006/main" noGrp="1"/>
          </p:cNvSpPr>
          <p:nvPr/>
        </p:nvSpPr>
        <p:spPr>
          <a:xfrm xmlns:a="http://schemas.openxmlformats.org/drawingml/2006/main">
            <a:off x="2266950" y="4143375"/>
            <a:ext cx="885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725" b="0">
                <a:solidFill>
                  <a:srgbClr val="61797E"/>
                </a:solidFill>
                <a:latin typeface="Heiti SC"/>
                <a:ea typeface="Heiti SC"/>
                <a:cs typeface="Heiti SC"/>
              </a:defRPr>
            </a:defPPr>
          </a:lstStyle>
          <a:p xmlns:a="http://schemas.openxmlformats.org/drawingml/2006/main">
            <a:pPr algn="l">
              <a:defRPr sz="1725" b="0">
                <a:solidFill>
                  <a:srgbClr val="61797E"/>
                </a:solidFill>
                <a:latin typeface="Heiti SC"/>
                <a:ea typeface="Heiti SC"/>
                <a:cs typeface="Heiti SC"/>
              </a:defRPr>
            </a:pPr>
            <a:r>
              <a:rPr sz="1725" b="0">
                <a:solidFill>
                  <a:srgbClr val="61797E"/>
                </a:solidFill>
                <a:latin typeface="Heiti SC"/>
                <a:ea typeface="Heiti SC"/>
                <a:cs typeface="Heiti SC"/>
              </a:rPr>
              <a:t>计算 10 ms + 暴露通信 6 ms（条长按比例）</a:t>
            </a:r>
          </a:p>
        </p:txBody>
      </p:sp>
      <p:sp>
        <p:nvSpPr>
          <p:cNvPr id="11" name="">
            <a:extLst xmlns:a="http://schemas.openxmlformats.org/drawingml/2006/main">
              <a:ext uri="{FF2B5EF4-FFF2-40B4-BE49-F238E27FC236}">
                <a16:creationId xmlns:a16="http://schemas.microsoft.com/office/drawing/2014/main" id="{2DC50DF4-63E1-45F9-82DE-2074B26E9ABB}"/>
              </a:ext>
            </a:extLst>
          </p:cNvPr>
          <p:cNvSpPr>
            <a:spLocks xmlns:a="http://schemas.openxmlformats.org/drawingml/2006/main" noGrp="1"/>
          </p:cNvSpPr>
          <p:nvPr/>
        </p:nvSpPr>
        <p:spPr>
          <a:xfrm xmlns:a="http://schemas.openxmlformats.org/drawingml/2006/main">
            <a:off x="2266950" y="4676775"/>
            <a:ext cx="4191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850" b="1">
                <a:solidFill>
                  <a:srgbClr val="078B85"/>
                </a:solidFill>
                <a:latin typeface="Heiti SC"/>
                <a:ea typeface="Heiti SC"/>
                <a:cs typeface="Heiti SC"/>
              </a:defRPr>
            </a:defPPr>
          </a:lstStyle>
          <a:p xmlns:a="http://schemas.openxmlformats.org/drawingml/2006/main">
            <a:pPr algn="l">
              <a:defRPr sz="2850" b="1">
                <a:solidFill>
                  <a:srgbClr val="078B85"/>
                </a:solidFill>
                <a:latin typeface="Heiti SC"/>
                <a:ea typeface="Heiti SC"/>
                <a:cs typeface="Heiti SC"/>
              </a:defRPr>
            </a:pPr>
            <a:r>
              <a:rPr sz="2850" b="1">
                <a:solidFill>
                  <a:srgbClr val="078B85"/>
                </a:solidFill>
                <a:latin typeface="Heiti SC"/>
                <a:ea typeface="Heiti SC"/>
                <a:cs typeface="Heiti SC"/>
              </a:rPr>
              <a:t>80 ÷ 16 = 5×</a:t>
            </a:r>
          </a:p>
        </p:txBody>
      </p:sp>
      <p:sp>
        <p:nvSpPr>
          <p:cNvPr id="12" name="">
            <a:extLst xmlns:a="http://schemas.openxmlformats.org/drawingml/2006/main">
              <a:ext uri="{FF2B5EF4-FFF2-40B4-BE49-F238E27FC236}">
                <a16:creationId xmlns:a16="http://schemas.microsoft.com/office/drawing/2014/main" id="{E62BAEF0-B9BB-4CCD-B902-BEF32E0C120C}"/>
              </a:ext>
            </a:extLst>
          </p:cNvPr>
          <p:cNvSpPr>
            <a:spLocks xmlns:a="http://schemas.openxmlformats.org/drawingml/2006/main" noGrp="1"/>
          </p:cNvSpPr>
          <p:nvPr/>
        </p:nvSpPr>
        <p:spPr>
          <a:xfrm xmlns:a="http://schemas.openxmlformats.org/drawingml/2006/main">
            <a:off x="6838950" y="4676775"/>
            <a:ext cx="4476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850" b="1">
                <a:solidFill>
                  <a:srgbClr val="078B85"/>
                </a:solidFill>
                <a:latin typeface="Heiti SC"/>
                <a:ea typeface="Heiti SC"/>
                <a:cs typeface="Heiti SC"/>
              </a:defRPr>
            </a:defPPr>
          </a:lstStyle>
          <a:p xmlns:a="http://schemas.openxmlformats.org/drawingml/2006/main">
            <a:pPr algn="l">
              <a:defRPr sz="2850" b="1">
                <a:solidFill>
                  <a:srgbClr val="078B85"/>
                </a:solidFill>
                <a:latin typeface="Heiti SC"/>
                <a:ea typeface="Heiti SC"/>
                <a:cs typeface="Heiti SC"/>
              </a:defRPr>
            </a:pPr>
            <a:r>
              <a:rPr sz="2850" b="1">
                <a:solidFill>
                  <a:srgbClr val="078B85"/>
                </a:solidFill>
                <a:latin typeface="Heiti SC"/>
                <a:ea typeface="Heiti SC"/>
                <a:cs typeface="Heiti SC"/>
              </a:rPr>
              <a:t>5 ÷ 8 = 62.5%</a:t>
            </a:r>
          </a:p>
        </p:txBody>
      </p:sp>
      <p:sp>
        <p:nvSpPr>
          <p:cNvPr id="13" name="">
            <a:extLst xmlns:a="http://schemas.openxmlformats.org/drawingml/2006/main">
              <a:ext uri="{FF2B5EF4-FFF2-40B4-BE49-F238E27FC236}">
                <a16:creationId xmlns:a16="http://schemas.microsoft.com/office/drawing/2014/main" id="{7D53A752-6528-4836-96CA-FC565C56E1F8}"/>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只把暴露在关键路径上的通信计入等待</a:t>
            </a:r>
          </a:p>
        </p:txBody>
      </p:sp>
      <p:sp>
        <p:nvSpPr>
          <p:cNvPr id="14" name="">
            <a:extLst xmlns:a="http://schemas.openxmlformats.org/drawingml/2006/main">
              <a:ext uri="{FF2B5EF4-FFF2-40B4-BE49-F238E27FC236}">
                <a16:creationId xmlns:a16="http://schemas.microsoft.com/office/drawing/2014/main" id="{917BA3A2-5BD9-4131-A937-DAD2D5B85B87}"/>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15" name="">
            <a:extLst xmlns:a="http://schemas.openxmlformats.org/drawingml/2006/main">
              <a:ext uri="{FF2B5EF4-FFF2-40B4-BE49-F238E27FC236}">
                <a16:creationId xmlns:a16="http://schemas.microsoft.com/office/drawing/2014/main" id="{B7165FE0-5354-48A2-BCB3-47CBD261271E}"/>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09</a:t>
            </a:r>
          </a:p>
        </p:txBody>
      </p:sp>
    </p:spTree>
    <p:extLst>
      <p:ext uri="{BB962C8B-B14F-4D97-AF65-F5344CB8AC3E}">
        <p14:creationId xmlns:p14="http://schemas.microsoft.com/office/powerpoint/2010/main" val="106911646"/>
      </p:ext>
    </p:extLst>
  </p:cSld>
</p:sld>
</file>

<file path=ppt/slides/slide10.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9B1EA690-6016-49D0-9062-33C344675718}"/>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现在，可以带着五个问题读原文</a:t>
            </a:r>
          </a:p>
        </p:txBody>
      </p:sp>
      <p:sp>
        <p:nvSpPr>
          <p:cNvPr id="2" name="">
            <a:extLst xmlns:a="http://schemas.openxmlformats.org/drawingml/2006/main">
              <a:ext uri="{FF2B5EF4-FFF2-40B4-BE49-F238E27FC236}">
                <a16:creationId xmlns:a16="http://schemas.microsoft.com/office/drawing/2014/main" id="{52A24B80-C71A-40B5-9DCB-CE79527CF1AE}"/>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D04BF57E-DA1D-405E-9D94-AD21371737D1}"/>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从作者观察走向可重复的系统判断</a:t>
            </a:r>
          </a:p>
        </p:txBody>
      </p:sp>
      <p:sp>
        <p:nvSpPr>
          <p:cNvPr id="4" name="">
            <a:extLst xmlns:a="http://schemas.openxmlformats.org/drawingml/2006/main">
              <a:ext uri="{FF2B5EF4-FFF2-40B4-BE49-F238E27FC236}">
                <a16:creationId xmlns:a16="http://schemas.microsoft.com/office/drawing/2014/main" id="{935E554B-DA1C-4F9A-9D01-46CBD28B0DB1}"/>
              </a:ext>
            </a:extLst>
          </p:cNvPr>
          <p:cNvSpPr>
            <a:spLocks xmlns:a="http://schemas.openxmlformats.org/drawingml/2006/main" noGrp="1"/>
          </p:cNvSpPr>
          <p:nvPr/>
        </p:nvSpPr>
        <p:spPr>
          <a:xfrm xmlns:a="http://schemas.openxmlformats.org/drawingml/2006/main">
            <a:off x="609600" y="191452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1</a:t>
            </a:r>
          </a:p>
        </p:txBody>
      </p:sp>
      <p:sp>
        <p:nvSpPr>
          <p:cNvPr id="5" name="">
            <a:extLst xmlns:a="http://schemas.openxmlformats.org/drawingml/2006/main">
              <a:ext uri="{FF2B5EF4-FFF2-40B4-BE49-F238E27FC236}">
                <a16:creationId xmlns:a16="http://schemas.microsoft.com/office/drawing/2014/main" id="{9F8A5A5A-CF9F-4EC2-AA6E-ED68F1012F9F}"/>
              </a:ext>
            </a:extLst>
          </p:cNvPr>
          <p:cNvSpPr>
            <a:spLocks xmlns:a="http://schemas.openxmlformats.org/drawingml/2006/main" noGrp="1"/>
          </p:cNvSpPr>
          <p:nvPr/>
        </p:nvSpPr>
        <p:spPr>
          <a:xfrm xmlns:a="http://schemas.openxmlformats.org/drawingml/2006/main">
            <a:off x="1438275" y="191452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任务：哪个模型、哪种并行、什么消息分布？</a:t>
            </a:r>
          </a:p>
        </p:txBody>
      </p:sp>
      <p:sp>
        <p:nvSpPr>
          <p:cNvPr id="6" name="">
            <a:extLst xmlns:a="http://schemas.openxmlformats.org/drawingml/2006/main">
              <a:ext uri="{FF2B5EF4-FFF2-40B4-BE49-F238E27FC236}">
                <a16:creationId xmlns:a16="http://schemas.microsoft.com/office/drawing/2014/main" id="{F88D15A4-F7BF-46AC-AEE1-143458044042}"/>
              </a:ext>
            </a:extLst>
          </p:cNvPr>
          <p:cNvSpPr>
            <a:spLocks xmlns:a="http://schemas.openxmlformats.org/drawingml/2006/main" noGrp="1"/>
          </p:cNvSpPr>
          <p:nvPr/>
        </p:nvSpPr>
        <p:spPr>
          <a:xfrm xmlns:a="http://schemas.openxmlformats.org/drawingml/2006/main">
            <a:off x="1438275" y="249555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7" name="">
            <a:extLst xmlns:a="http://schemas.openxmlformats.org/drawingml/2006/main">
              <a:ext uri="{FF2B5EF4-FFF2-40B4-BE49-F238E27FC236}">
                <a16:creationId xmlns:a16="http://schemas.microsoft.com/office/drawing/2014/main" id="{78BB88C7-5BA4-452B-9360-ABD4230C6210}"/>
              </a:ext>
            </a:extLst>
          </p:cNvPr>
          <p:cNvSpPr>
            <a:spLocks xmlns:a="http://schemas.openxmlformats.org/drawingml/2006/main" noGrp="1"/>
          </p:cNvSpPr>
          <p:nvPr/>
        </p:nvSpPr>
        <p:spPr>
          <a:xfrm xmlns:a="http://schemas.openxmlformats.org/drawingml/2006/main">
            <a:off x="609600" y="2647950"/>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2</a:t>
            </a:r>
          </a:p>
        </p:txBody>
      </p:sp>
      <p:sp>
        <p:nvSpPr>
          <p:cNvPr id="8" name="">
            <a:extLst xmlns:a="http://schemas.openxmlformats.org/drawingml/2006/main">
              <a:ext uri="{FF2B5EF4-FFF2-40B4-BE49-F238E27FC236}">
                <a16:creationId xmlns:a16="http://schemas.microsoft.com/office/drawing/2014/main" id="{75E7D04B-0F9F-4CE1-ABD4-1B4B4BAC60D4}"/>
              </a:ext>
            </a:extLst>
          </p:cNvPr>
          <p:cNvSpPr>
            <a:spLocks xmlns:a="http://schemas.openxmlformats.org/drawingml/2006/main" noGrp="1"/>
          </p:cNvSpPr>
          <p:nvPr/>
        </p:nvSpPr>
        <p:spPr>
          <a:xfrm xmlns:a="http://schemas.openxmlformats.org/drawingml/2006/main">
            <a:off x="1438275" y="2647950"/>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域：哪些 GPU 属于同一个通信域？</a:t>
            </a:r>
          </a:p>
        </p:txBody>
      </p:sp>
      <p:sp>
        <p:nvSpPr>
          <p:cNvPr id="9" name="">
            <a:extLst xmlns:a="http://schemas.openxmlformats.org/drawingml/2006/main">
              <a:ext uri="{FF2B5EF4-FFF2-40B4-BE49-F238E27FC236}">
                <a16:creationId xmlns:a16="http://schemas.microsoft.com/office/drawing/2014/main" id="{8454806B-59BC-492C-879F-8CD34CECC389}"/>
              </a:ext>
            </a:extLst>
          </p:cNvPr>
          <p:cNvSpPr>
            <a:spLocks xmlns:a="http://schemas.openxmlformats.org/drawingml/2006/main" noGrp="1"/>
          </p:cNvSpPr>
          <p:nvPr/>
        </p:nvSpPr>
        <p:spPr>
          <a:xfrm xmlns:a="http://schemas.openxmlformats.org/drawingml/2006/main">
            <a:off x="1438275" y="3228975"/>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0" name="">
            <a:extLst xmlns:a="http://schemas.openxmlformats.org/drawingml/2006/main">
              <a:ext uri="{FF2B5EF4-FFF2-40B4-BE49-F238E27FC236}">
                <a16:creationId xmlns:a16="http://schemas.microsoft.com/office/drawing/2014/main" id="{E2835235-8F43-46AB-AAD5-25FA5F88D1E0}"/>
              </a:ext>
            </a:extLst>
          </p:cNvPr>
          <p:cNvSpPr>
            <a:spLocks xmlns:a="http://schemas.openxmlformats.org/drawingml/2006/main" noGrp="1"/>
          </p:cNvSpPr>
          <p:nvPr/>
        </p:nvSpPr>
        <p:spPr>
          <a:xfrm xmlns:a="http://schemas.openxmlformats.org/drawingml/2006/main">
            <a:off x="609600" y="338137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3</a:t>
            </a:r>
          </a:p>
        </p:txBody>
      </p:sp>
      <p:sp>
        <p:nvSpPr>
          <p:cNvPr id="11" name="">
            <a:extLst xmlns:a="http://schemas.openxmlformats.org/drawingml/2006/main">
              <a:ext uri="{FF2B5EF4-FFF2-40B4-BE49-F238E27FC236}">
                <a16:creationId xmlns:a16="http://schemas.microsoft.com/office/drawing/2014/main" id="{CB3470FD-DC25-4FE6-B1B5-01F595BC0CC5}"/>
              </a:ext>
            </a:extLst>
          </p:cNvPr>
          <p:cNvSpPr>
            <a:spLocks xmlns:a="http://schemas.openxmlformats.org/drawingml/2006/main" noGrp="1"/>
          </p:cNvSpPr>
          <p:nvPr/>
        </p:nvSpPr>
        <p:spPr>
          <a:xfrm xmlns:a="http://schemas.openxmlformats.org/drawingml/2006/main">
            <a:off x="1438275" y="338137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路径：显存、交换芯片、RC、NIC 各在哪里？</a:t>
            </a:r>
          </a:p>
        </p:txBody>
      </p:sp>
      <p:sp>
        <p:nvSpPr>
          <p:cNvPr id="12" name="">
            <a:extLst xmlns:a="http://schemas.openxmlformats.org/drawingml/2006/main">
              <a:ext uri="{FF2B5EF4-FFF2-40B4-BE49-F238E27FC236}">
                <a16:creationId xmlns:a16="http://schemas.microsoft.com/office/drawing/2014/main" id="{2D3C0BFA-A559-46E6-850F-25D5FCC5806C}"/>
              </a:ext>
            </a:extLst>
          </p:cNvPr>
          <p:cNvSpPr>
            <a:spLocks xmlns:a="http://schemas.openxmlformats.org/drawingml/2006/main" noGrp="1"/>
          </p:cNvSpPr>
          <p:nvPr/>
        </p:nvSpPr>
        <p:spPr>
          <a:xfrm xmlns:a="http://schemas.openxmlformats.org/drawingml/2006/main">
            <a:off x="1438275" y="396240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3" name="">
            <a:extLst xmlns:a="http://schemas.openxmlformats.org/drawingml/2006/main">
              <a:ext uri="{FF2B5EF4-FFF2-40B4-BE49-F238E27FC236}">
                <a16:creationId xmlns:a16="http://schemas.microsoft.com/office/drawing/2014/main" id="{8AE134C9-96C1-414D-B5A6-084F16499AB5}"/>
              </a:ext>
            </a:extLst>
          </p:cNvPr>
          <p:cNvSpPr>
            <a:spLocks xmlns:a="http://schemas.openxmlformats.org/drawingml/2006/main" noGrp="1"/>
          </p:cNvSpPr>
          <p:nvPr/>
        </p:nvSpPr>
        <p:spPr>
          <a:xfrm xmlns:a="http://schemas.openxmlformats.org/drawingml/2006/main">
            <a:off x="609600" y="4114800"/>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4</a:t>
            </a:r>
          </a:p>
        </p:txBody>
      </p:sp>
      <p:sp>
        <p:nvSpPr>
          <p:cNvPr id="14" name="">
            <a:extLst xmlns:a="http://schemas.openxmlformats.org/drawingml/2006/main">
              <a:ext uri="{FF2B5EF4-FFF2-40B4-BE49-F238E27FC236}">
                <a16:creationId xmlns:a16="http://schemas.microsoft.com/office/drawing/2014/main" id="{2FA99BAA-3083-4CBE-8A10-F16177940E5A}"/>
              </a:ext>
            </a:extLst>
          </p:cNvPr>
          <p:cNvSpPr>
            <a:spLocks xmlns:a="http://schemas.openxmlformats.org/drawingml/2006/main" noGrp="1"/>
          </p:cNvSpPr>
          <p:nvPr/>
        </p:nvSpPr>
        <p:spPr>
          <a:xfrm xmlns:a="http://schemas.openxmlformats.org/drawingml/2006/main">
            <a:off x="1438275" y="4114800"/>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能力：设备与驱动真正支持什么？</a:t>
            </a:r>
          </a:p>
        </p:txBody>
      </p:sp>
      <p:sp>
        <p:nvSpPr>
          <p:cNvPr id="15" name="">
            <a:extLst xmlns:a="http://schemas.openxmlformats.org/drawingml/2006/main">
              <a:ext uri="{FF2B5EF4-FFF2-40B4-BE49-F238E27FC236}">
                <a16:creationId xmlns:a16="http://schemas.microsoft.com/office/drawing/2014/main" id="{2BB75C1D-ED9C-4885-B4BF-DB2EE2D0B6BE}"/>
              </a:ext>
            </a:extLst>
          </p:cNvPr>
          <p:cNvSpPr>
            <a:spLocks xmlns:a="http://schemas.openxmlformats.org/drawingml/2006/main" noGrp="1"/>
          </p:cNvSpPr>
          <p:nvPr/>
        </p:nvSpPr>
        <p:spPr>
          <a:xfrm xmlns:a="http://schemas.openxmlformats.org/drawingml/2006/main">
            <a:off x="1438275" y="4695825"/>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6" name="">
            <a:extLst xmlns:a="http://schemas.openxmlformats.org/drawingml/2006/main">
              <a:ext uri="{FF2B5EF4-FFF2-40B4-BE49-F238E27FC236}">
                <a16:creationId xmlns:a16="http://schemas.microsoft.com/office/drawing/2014/main" id="{B8DAF9A8-04BB-42CF-A144-1F37112B1831}"/>
              </a:ext>
            </a:extLst>
          </p:cNvPr>
          <p:cNvSpPr>
            <a:spLocks xmlns:a="http://schemas.openxmlformats.org/drawingml/2006/main" noGrp="1"/>
          </p:cNvSpPr>
          <p:nvPr/>
        </p:nvSpPr>
        <p:spPr>
          <a:xfrm xmlns:a="http://schemas.openxmlformats.org/drawingml/2006/main">
            <a:off x="609600" y="484822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5</a:t>
            </a:r>
          </a:p>
        </p:txBody>
      </p:sp>
      <p:sp>
        <p:nvSpPr>
          <p:cNvPr id="17" name="">
            <a:extLst xmlns:a="http://schemas.openxmlformats.org/drawingml/2006/main">
              <a:ext uri="{FF2B5EF4-FFF2-40B4-BE49-F238E27FC236}">
                <a16:creationId xmlns:a16="http://schemas.microsoft.com/office/drawing/2014/main" id="{934D46F4-D845-4578-BD2A-2601FA701D4F}"/>
              </a:ext>
            </a:extLst>
          </p:cNvPr>
          <p:cNvSpPr>
            <a:spLocks xmlns:a="http://schemas.openxmlformats.org/drawingml/2006/main" noGrp="1"/>
          </p:cNvSpPr>
          <p:nvPr/>
        </p:nvSpPr>
        <p:spPr>
          <a:xfrm xmlns:a="http://schemas.openxmlformats.org/drawingml/2006/main">
            <a:off x="1438275" y="484822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证据：版本、配置、正确性与测量能否复现？</a:t>
            </a:r>
          </a:p>
        </p:txBody>
      </p:sp>
      <p:sp>
        <p:nvSpPr>
          <p:cNvPr id="18" name="">
            <a:extLst xmlns:a="http://schemas.openxmlformats.org/drawingml/2006/main">
              <a:ext uri="{FF2B5EF4-FFF2-40B4-BE49-F238E27FC236}">
                <a16:creationId xmlns:a16="http://schemas.microsoft.com/office/drawing/2014/main" id="{66862724-3DC2-4896-8653-ECF9ED1B5034}"/>
              </a:ext>
            </a:extLst>
          </p:cNvPr>
          <p:cNvSpPr>
            <a:spLocks xmlns:a="http://schemas.openxmlformats.org/drawingml/2006/main" noGrp="1"/>
          </p:cNvSpPr>
          <p:nvPr/>
        </p:nvSpPr>
        <p:spPr>
          <a:xfrm xmlns:a="http://schemas.openxmlformats.org/drawingml/2006/main">
            <a:off x="1438275" y="542925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9" name="">
            <a:extLst xmlns:a="http://schemas.openxmlformats.org/drawingml/2006/main">
              <a:ext uri="{FF2B5EF4-FFF2-40B4-BE49-F238E27FC236}">
                <a16:creationId xmlns:a16="http://schemas.microsoft.com/office/drawing/2014/main" id="{70ECE95A-ED8B-46BE-91C7-CDDAB46A9036}"/>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下一期：交换芯片能解决什么，不能承诺什么</a:t>
            </a:r>
          </a:p>
        </p:txBody>
      </p:sp>
      <p:sp>
        <p:nvSpPr>
          <p:cNvPr id="20" name="">
            <a:extLst xmlns:a="http://schemas.openxmlformats.org/drawingml/2006/main">
              <a:ext uri="{FF2B5EF4-FFF2-40B4-BE49-F238E27FC236}">
                <a16:creationId xmlns:a16="http://schemas.microsoft.com/office/drawing/2014/main" id="{0FB29B14-9EA3-4A75-9A2D-A2819317446F}"/>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1 期</a:t>
            </a:r>
          </a:p>
        </p:txBody>
      </p:sp>
      <p:sp>
        <p:nvSpPr>
          <p:cNvPr id="21" name="">
            <a:extLst xmlns:a="http://schemas.openxmlformats.org/drawingml/2006/main">
              <a:ext uri="{FF2B5EF4-FFF2-40B4-BE49-F238E27FC236}">
                <a16:creationId xmlns:a16="http://schemas.microsoft.com/office/drawing/2014/main" id="{E1EFCBB0-CF49-48CF-A54C-F109CA1E0D81}"/>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10</a:t>
            </a:r>
          </a:p>
        </p:txBody>
      </p:sp>
    </p:spTree>
    <p:extLst>
      <p:ext uri="{BB962C8B-B14F-4D97-AF65-F5344CB8AC3E}">
        <p14:creationId xmlns:p14="http://schemas.microsoft.com/office/powerpoint/2010/main" val="13933994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2026-10-10T21:45:07.3540000Z</dcterms:created>
  <dcterms:modified xsi:type="dcterms:W3CDTF">2026-10-10T21:45:07.3540000Z</dcterms:modified>
</coreProperties>
</file>